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76" r:id="rId23"/>
    <p:sldId id="277" r:id="rId24"/>
    <p:sldId id="279" r:id="rId25"/>
    <p:sldId id="280" r:id="rId26"/>
    <p:sldId id="281" r:id="rId27"/>
    <p:sldId id="285" r:id="rId28"/>
    <p:sldId id="287" r:id="rId29"/>
    <p:sldId id="282" r:id="rId30"/>
    <p:sldId id="284" r:id="rId31"/>
    <p:sldId id="288" r:id="rId32"/>
    <p:sldId id="286" r:id="rId33"/>
    <p:sldId id="283" r:id="rId34"/>
    <p:sldId id="289" r:id="rId35"/>
    <p:sldId id="290" r:id="rId36"/>
    <p:sldId id="291" r:id="rId37"/>
    <p:sldId id="293" r:id="rId38"/>
    <p:sldId id="29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58" autoAdjust="0"/>
    <p:restoredTop sz="94660"/>
  </p:normalViewPr>
  <p:slideViewPr>
    <p:cSldViewPr snapToGrid="0">
      <p:cViewPr varScale="1">
        <p:scale>
          <a:sx n="72" d="100"/>
          <a:sy n="72" d="100"/>
        </p:scale>
        <p:origin x="57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41257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07612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778180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98514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586B75A-687E-405C-8A0B-8D00578BA2C3}" type="datetimeFigureOut">
              <a:rPr lang="en-US" smtClean="0"/>
              <a:pPr/>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65144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9/28/2021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709778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9/28/2021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61979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9/28/2021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32278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466119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5586B75A-687E-405C-8A0B-8D00578BA2C3}" type="datetimeFigureOut">
              <a:rPr lang="en-US" smtClean="0"/>
              <a:pPr/>
              <a:t>9/28/2021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68103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5586B75A-687E-405C-8A0B-8D00578BA2C3}" type="datetimeFigureOut">
              <a:rPr lang="en-US" smtClean="0"/>
              <a:pPr/>
              <a:t>9/28/2021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065120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9/28/2021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418416651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51F23D-3D46-433B-953B-97FA249380C6}"/>
              </a:ext>
            </a:extLst>
          </p:cNvPr>
          <p:cNvSpPr>
            <a:spLocks noGrp="1"/>
          </p:cNvSpPr>
          <p:nvPr>
            <p:ph type="ctrTitle"/>
          </p:nvPr>
        </p:nvSpPr>
        <p:spPr/>
        <p:txBody>
          <a:bodyPr/>
          <a:lstStyle/>
          <a:p>
            <a:r>
              <a:rPr lang="es-MX" dirty="0"/>
              <a:t>Cuidados de enfermería en el monitoreo invasivo</a:t>
            </a:r>
          </a:p>
        </p:txBody>
      </p:sp>
      <p:sp>
        <p:nvSpPr>
          <p:cNvPr id="3" name="Subtítulo 2">
            <a:extLst>
              <a:ext uri="{FF2B5EF4-FFF2-40B4-BE49-F238E27FC236}">
                <a16:creationId xmlns:a16="http://schemas.microsoft.com/office/drawing/2014/main" id="{1B1EADDE-7C1E-4F07-907A-C226259F29CD}"/>
              </a:ext>
            </a:extLst>
          </p:cNvPr>
          <p:cNvSpPr>
            <a:spLocks noGrp="1"/>
          </p:cNvSpPr>
          <p:nvPr>
            <p:ph type="subTitle" idx="1"/>
          </p:nvPr>
        </p:nvSpPr>
        <p:spPr/>
        <p:txBody>
          <a:bodyPr/>
          <a:lstStyle/>
          <a:p>
            <a:r>
              <a:rPr lang="es-MX" dirty="0"/>
              <a:t>Alumno: Moisés Alejandro Nava Cordero</a:t>
            </a:r>
          </a:p>
        </p:txBody>
      </p:sp>
    </p:spTree>
    <p:extLst>
      <p:ext uri="{BB962C8B-B14F-4D97-AF65-F5344CB8AC3E}">
        <p14:creationId xmlns:p14="http://schemas.microsoft.com/office/powerpoint/2010/main" val="814487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5B484F0-1B54-49B5-87D0-3C5AC4711ED4}"/>
              </a:ext>
            </a:extLst>
          </p:cNvPr>
          <p:cNvPicPr>
            <a:picLocks noChangeAspect="1"/>
          </p:cNvPicPr>
          <p:nvPr/>
        </p:nvPicPr>
        <p:blipFill rotWithShape="1">
          <a:blip r:embed="rId2"/>
          <a:srcRect l="1647" r="1455" b="10392"/>
          <a:stretch/>
        </p:blipFill>
        <p:spPr>
          <a:xfrm>
            <a:off x="1211981" y="1002553"/>
            <a:ext cx="4884019" cy="3321424"/>
          </a:xfrm>
          <a:prstGeom prst="rect">
            <a:avLst/>
          </a:prstGeom>
        </p:spPr>
      </p:pic>
      <p:pic>
        <p:nvPicPr>
          <p:cNvPr id="3" name="Imagen 2">
            <a:extLst>
              <a:ext uri="{FF2B5EF4-FFF2-40B4-BE49-F238E27FC236}">
                <a16:creationId xmlns:a16="http://schemas.microsoft.com/office/drawing/2014/main" id="{0417324B-ED9A-4E2A-AE15-5AA5C64EF646}"/>
              </a:ext>
            </a:extLst>
          </p:cNvPr>
          <p:cNvPicPr>
            <a:picLocks noChangeAspect="1"/>
          </p:cNvPicPr>
          <p:nvPr/>
        </p:nvPicPr>
        <p:blipFill>
          <a:blip r:embed="rId3"/>
          <a:stretch>
            <a:fillRect/>
          </a:stretch>
        </p:blipFill>
        <p:spPr>
          <a:xfrm>
            <a:off x="7822017" y="463412"/>
            <a:ext cx="3158002" cy="4907705"/>
          </a:xfrm>
          <a:prstGeom prst="rect">
            <a:avLst/>
          </a:prstGeom>
        </p:spPr>
      </p:pic>
      <p:sp>
        <p:nvSpPr>
          <p:cNvPr id="4" name="CuadroTexto 3">
            <a:extLst>
              <a:ext uri="{FF2B5EF4-FFF2-40B4-BE49-F238E27FC236}">
                <a16:creationId xmlns:a16="http://schemas.microsoft.com/office/drawing/2014/main" id="{52D782C8-B40A-4F38-9271-3E3FEE5879F1}"/>
              </a:ext>
            </a:extLst>
          </p:cNvPr>
          <p:cNvSpPr txBox="1"/>
          <p:nvPr/>
        </p:nvSpPr>
        <p:spPr>
          <a:xfrm>
            <a:off x="2041090" y="4787900"/>
            <a:ext cx="3225800" cy="1754326"/>
          </a:xfrm>
          <a:prstGeom prst="rect">
            <a:avLst/>
          </a:prstGeom>
          <a:noFill/>
        </p:spPr>
        <p:txBody>
          <a:bodyPr wrap="square" rtlCol="0">
            <a:spAutoFit/>
          </a:bodyPr>
          <a:lstStyle/>
          <a:p>
            <a:r>
              <a:rPr lang="es-MX" dirty="0"/>
              <a:t>Mantener PAM &gt;65mmHg.</a:t>
            </a:r>
          </a:p>
          <a:p>
            <a:r>
              <a:rPr lang="es-MX" dirty="0"/>
              <a:t>Patología del paciente</a:t>
            </a:r>
          </a:p>
          <a:p>
            <a:endParaRPr lang="es-MX" dirty="0"/>
          </a:p>
          <a:p>
            <a:r>
              <a:rPr lang="es-MX" dirty="0"/>
              <a:t>Es importante calibrar : Colocando en cero y a la altura del punto flebostatico</a:t>
            </a:r>
          </a:p>
        </p:txBody>
      </p:sp>
    </p:spTree>
    <p:extLst>
      <p:ext uri="{BB962C8B-B14F-4D97-AF65-F5344CB8AC3E}">
        <p14:creationId xmlns:p14="http://schemas.microsoft.com/office/powerpoint/2010/main" val="1735596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58CCC2-5D34-4BCD-BEC0-35012A853221}"/>
              </a:ext>
            </a:extLst>
          </p:cNvPr>
          <p:cNvSpPr>
            <a:spLocks noGrp="1"/>
          </p:cNvSpPr>
          <p:nvPr>
            <p:ph type="title"/>
          </p:nvPr>
        </p:nvSpPr>
        <p:spPr/>
        <p:txBody>
          <a:bodyPr/>
          <a:lstStyle/>
          <a:p>
            <a:r>
              <a:rPr lang="es-MX" dirty="0"/>
              <a:t>VPP</a:t>
            </a:r>
          </a:p>
        </p:txBody>
      </p:sp>
      <p:pic>
        <p:nvPicPr>
          <p:cNvPr id="3" name="Imagen 2">
            <a:extLst>
              <a:ext uri="{FF2B5EF4-FFF2-40B4-BE49-F238E27FC236}">
                <a16:creationId xmlns:a16="http://schemas.microsoft.com/office/drawing/2014/main" id="{CADA762A-E5C0-4222-852C-6E2D00E02FDD}"/>
              </a:ext>
            </a:extLst>
          </p:cNvPr>
          <p:cNvPicPr>
            <a:picLocks noChangeAspect="1"/>
          </p:cNvPicPr>
          <p:nvPr/>
        </p:nvPicPr>
        <p:blipFill>
          <a:blip r:embed="rId2"/>
          <a:stretch>
            <a:fillRect/>
          </a:stretch>
        </p:blipFill>
        <p:spPr>
          <a:xfrm>
            <a:off x="4029636" y="570290"/>
            <a:ext cx="6096000" cy="2733115"/>
          </a:xfrm>
          <a:prstGeom prst="rect">
            <a:avLst/>
          </a:prstGeom>
        </p:spPr>
      </p:pic>
      <p:sp>
        <p:nvSpPr>
          <p:cNvPr id="4" name="CuadroTexto 3">
            <a:extLst>
              <a:ext uri="{FF2B5EF4-FFF2-40B4-BE49-F238E27FC236}">
                <a16:creationId xmlns:a16="http://schemas.microsoft.com/office/drawing/2014/main" id="{355699BB-1ECD-43D1-856A-7028CF793840}"/>
              </a:ext>
            </a:extLst>
          </p:cNvPr>
          <p:cNvSpPr txBox="1"/>
          <p:nvPr/>
        </p:nvSpPr>
        <p:spPr>
          <a:xfrm>
            <a:off x="4020671" y="3778624"/>
            <a:ext cx="1801905" cy="369332"/>
          </a:xfrm>
          <a:prstGeom prst="rect">
            <a:avLst/>
          </a:prstGeom>
          <a:noFill/>
        </p:spPr>
        <p:txBody>
          <a:bodyPr wrap="square" rtlCol="0">
            <a:spAutoFit/>
          </a:bodyPr>
          <a:lstStyle/>
          <a:p>
            <a:r>
              <a:rPr lang="es-MX" b="1" dirty="0"/>
              <a:t>Valores</a:t>
            </a:r>
            <a:r>
              <a:rPr lang="es-MX" dirty="0"/>
              <a:t>:</a:t>
            </a:r>
          </a:p>
        </p:txBody>
      </p:sp>
      <p:sp>
        <p:nvSpPr>
          <p:cNvPr id="5" name="CuadroTexto 4">
            <a:extLst>
              <a:ext uri="{FF2B5EF4-FFF2-40B4-BE49-F238E27FC236}">
                <a16:creationId xmlns:a16="http://schemas.microsoft.com/office/drawing/2014/main" id="{E7E80EF2-423A-413E-9C5B-9327E56B9642}"/>
              </a:ext>
            </a:extLst>
          </p:cNvPr>
          <p:cNvSpPr txBox="1"/>
          <p:nvPr/>
        </p:nvSpPr>
        <p:spPr>
          <a:xfrm>
            <a:off x="4029635" y="4316506"/>
            <a:ext cx="3151093" cy="923330"/>
          </a:xfrm>
          <a:prstGeom prst="rect">
            <a:avLst/>
          </a:prstGeom>
          <a:noFill/>
        </p:spPr>
        <p:txBody>
          <a:bodyPr wrap="square" rtlCol="0">
            <a:spAutoFit/>
          </a:bodyPr>
          <a:lstStyle/>
          <a:p>
            <a:r>
              <a:rPr lang="es-MX" dirty="0"/>
              <a:t>&gt;15%  Respondedor a líquidos</a:t>
            </a:r>
          </a:p>
          <a:p>
            <a:endParaRPr lang="es-MX" dirty="0"/>
          </a:p>
          <a:p>
            <a:r>
              <a:rPr lang="es-MX" dirty="0"/>
              <a:t>&lt;10% Mala respuesta a líquidos</a:t>
            </a:r>
          </a:p>
        </p:txBody>
      </p:sp>
    </p:spTree>
    <p:extLst>
      <p:ext uri="{BB962C8B-B14F-4D97-AF65-F5344CB8AC3E}">
        <p14:creationId xmlns:p14="http://schemas.microsoft.com/office/powerpoint/2010/main" val="269562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5706C-1301-470A-9ADA-10B0318C0D00}"/>
              </a:ext>
            </a:extLst>
          </p:cNvPr>
          <p:cNvSpPr>
            <a:spLocks noGrp="1"/>
          </p:cNvSpPr>
          <p:nvPr>
            <p:ph type="title"/>
          </p:nvPr>
        </p:nvSpPr>
        <p:spPr/>
        <p:txBody>
          <a:bodyPr/>
          <a:lstStyle/>
          <a:p>
            <a:r>
              <a:rPr lang="es-MX" dirty="0"/>
              <a:t>Cuidados específicos de enfermería </a:t>
            </a:r>
          </a:p>
        </p:txBody>
      </p:sp>
      <p:sp>
        <p:nvSpPr>
          <p:cNvPr id="3" name="Marcador de contenido 2">
            <a:extLst>
              <a:ext uri="{FF2B5EF4-FFF2-40B4-BE49-F238E27FC236}">
                <a16:creationId xmlns:a16="http://schemas.microsoft.com/office/drawing/2014/main" id="{3561E054-8E8A-4A18-B679-D443E08B12B8}"/>
              </a:ext>
            </a:extLst>
          </p:cNvPr>
          <p:cNvSpPr>
            <a:spLocks noGrp="1"/>
          </p:cNvSpPr>
          <p:nvPr>
            <p:ph sz="half" idx="1"/>
          </p:nvPr>
        </p:nvSpPr>
        <p:spPr>
          <a:xfrm>
            <a:off x="3550412" y="500380"/>
            <a:ext cx="3474720" cy="5633720"/>
          </a:xfrm>
        </p:spPr>
        <p:txBody>
          <a:bodyPr>
            <a:normAutofit fontScale="70000" lnSpcReduction="20000"/>
          </a:bodyPr>
          <a:lstStyle/>
          <a:p>
            <a:r>
              <a:rPr lang="es-ES" dirty="0"/>
              <a:t>Lavarse las manos antes de cualquier manipulación y utilizar guantes.</a:t>
            </a:r>
          </a:p>
          <a:p>
            <a:r>
              <a:rPr lang="es-ES" dirty="0"/>
              <a:t>Vigilar diariamente el punto de inserción del catéter, sin retirar el apósito. Así como las conexiones a rosca.</a:t>
            </a:r>
          </a:p>
          <a:p>
            <a:r>
              <a:rPr lang="es-ES" dirty="0"/>
              <a:t>Observar coloración de los dedos, temperatura, presencia de hemorragias.</a:t>
            </a:r>
          </a:p>
          <a:p>
            <a:r>
              <a:rPr lang="es-ES" dirty="0"/>
              <a:t>Utilizar preferentemente apósitos semitransparentes estériles. Si el punto de inserción presenta hemorragia, rezuma o el enfermo suda excesivamente utilizar un apósito de gasa.</a:t>
            </a:r>
          </a:p>
          <a:p>
            <a:r>
              <a:rPr lang="es-ES" dirty="0"/>
              <a:t>Efectuar una higiene de manos antes y después de cada cambio de apósito y cura del punto de inserción.</a:t>
            </a:r>
          </a:p>
          <a:p>
            <a:r>
              <a:rPr lang="es-ES" dirty="0"/>
              <a:t>Utilizar guantes estériles para el cambio de apósito, evitando en todo lo posible, el contacto con el punto de inserción.</a:t>
            </a:r>
          </a:p>
          <a:p>
            <a:r>
              <a:rPr lang="es-ES" dirty="0"/>
              <a:t>Cambiar el apósito transparente una vez cada 7 días y el de gasa cada 3 días y siempre que esté visiblemente sucio, húmedo o despegado.</a:t>
            </a:r>
          </a:p>
        </p:txBody>
      </p:sp>
      <p:sp>
        <p:nvSpPr>
          <p:cNvPr id="4" name="Marcador de contenido 3">
            <a:extLst>
              <a:ext uri="{FF2B5EF4-FFF2-40B4-BE49-F238E27FC236}">
                <a16:creationId xmlns:a16="http://schemas.microsoft.com/office/drawing/2014/main" id="{0432C281-B901-48BA-8037-5672CA889B06}"/>
              </a:ext>
            </a:extLst>
          </p:cNvPr>
          <p:cNvSpPr>
            <a:spLocks noGrp="1"/>
          </p:cNvSpPr>
          <p:nvPr>
            <p:ph sz="half" idx="2"/>
          </p:nvPr>
        </p:nvSpPr>
        <p:spPr>
          <a:xfrm>
            <a:off x="7500620" y="500380"/>
            <a:ext cx="3474720" cy="5455920"/>
          </a:xfrm>
        </p:spPr>
        <p:txBody>
          <a:bodyPr>
            <a:normAutofit fontScale="70000" lnSpcReduction="20000"/>
          </a:bodyPr>
          <a:lstStyle/>
          <a:p>
            <a:r>
              <a:rPr lang="es-ES" dirty="0"/>
              <a:t>Reducir al mínimo la manipulación de conexiones, así como la entrada al sistema de monitorización de presiones y equipo transductor.</a:t>
            </a:r>
          </a:p>
          <a:p>
            <a:r>
              <a:rPr lang="es-ES" dirty="0"/>
              <a:t>Cambiar el sistema de presión arterial y llave de tres pasos cada 72 horas.</a:t>
            </a:r>
          </a:p>
          <a:p>
            <a:r>
              <a:rPr lang="es-ES" dirty="0"/>
              <a:t>No utilizar antibióticos ni antisépticos tópicos en pomada para proteger el punto de inserción.</a:t>
            </a:r>
          </a:p>
          <a:p>
            <a:r>
              <a:rPr lang="es-ES" dirty="0"/>
              <a:t>Identificar los signos de infección e isquemia.</a:t>
            </a:r>
          </a:p>
          <a:p>
            <a:r>
              <a:rPr lang="es-ES" dirty="0"/>
              <a:t>Fijar las alarmas de acuerdo con el tipo de paciente.</a:t>
            </a:r>
          </a:p>
          <a:p>
            <a:r>
              <a:rPr lang="es-ES" dirty="0"/>
              <a:t>Registrar los datos y valores.</a:t>
            </a:r>
          </a:p>
          <a:p>
            <a:r>
              <a:rPr lang="es-ES" dirty="0"/>
              <a:t>Lavar periódicamente el sistema y siempre después de una extracción.</a:t>
            </a:r>
          </a:p>
          <a:p>
            <a:r>
              <a:rPr lang="es-ES" dirty="0"/>
              <a:t>Comprobar la curva del monitor periódicamente.</a:t>
            </a:r>
          </a:p>
          <a:p>
            <a:r>
              <a:rPr lang="es-ES" dirty="0"/>
              <a:t>Vigilar que el presurizador mantenga la presión correcta, inflándolo si fuese necesario y que haya suficiente suero heparinizado.</a:t>
            </a:r>
          </a:p>
          <a:p>
            <a:r>
              <a:rPr lang="es-ES" dirty="0"/>
              <a:t>Evitar la administración de medicación o suero hipertónicos por esta vía, pues lesionan las arterias.</a:t>
            </a:r>
            <a:endParaRPr lang="es-MX" dirty="0"/>
          </a:p>
          <a:p>
            <a:endParaRPr lang="es-MX" dirty="0"/>
          </a:p>
        </p:txBody>
      </p:sp>
    </p:spTree>
    <p:extLst>
      <p:ext uri="{BB962C8B-B14F-4D97-AF65-F5344CB8AC3E}">
        <p14:creationId xmlns:p14="http://schemas.microsoft.com/office/powerpoint/2010/main" val="140159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BC4210-519F-4BFF-A54D-98AA96278073}"/>
              </a:ext>
            </a:extLst>
          </p:cNvPr>
          <p:cNvSpPr>
            <a:spLocks noGrp="1"/>
          </p:cNvSpPr>
          <p:nvPr>
            <p:ph type="title"/>
          </p:nvPr>
        </p:nvSpPr>
        <p:spPr/>
        <p:txBody>
          <a:bodyPr/>
          <a:lstStyle/>
          <a:p>
            <a:pPr algn="ctr"/>
            <a:r>
              <a:rPr lang="es-MX" dirty="0"/>
              <a:t>PVC</a:t>
            </a:r>
          </a:p>
        </p:txBody>
      </p:sp>
      <p:pic>
        <p:nvPicPr>
          <p:cNvPr id="3" name="Imagen 2">
            <a:extLst>
              <a:ext uri="{FF2B5EF4-FFF2-40B4-BE49-F238E27FC236}">
                <a16:creationId xmlns:a16="http://schemas.microsoft.com/office/drawing/2014/main" id="{5E7D0E2F-62D6-42F1-80B7-112B452E4BE3}"/>
              </a:ext>
            </a:extLst>
          </p:cNvPr>
          <p:cNvPicPr>
            <a:picLocks noChangeAspect="1"/>
          </p:cNvPicPr>
          <p:nvPr/>
        </p:nvPicPr>
        <p:blipFill>
          <a:blip r:embed="rId2"/>
          <a:stretch>
            <a:fillRect/>
          </a:stretch>
        </p:blipFill>
        <p:spPr>
          <a:xfrm>
            <a:off x="5433392" y="880993"/>
            <a:ext cx="3938104" cy="3991322"/>
          </a:xfrm>
          <a:prstGeom prst="rect">
            <a:avLst/>
          </a:prstGeom>
        </p:spPr>
      </p:pic>
    </p:spTree>
    <p:extLst>
      <p:ext uri="{BB962C8B-B14F-4D97-AF65-F5344CB8AC3E}">
        <p14:creationId xmlns:p14="http://schemas.microsoft.com/office/powerpoint/2010/main" val="209553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BEACBD-52D0-4D8D-AFED-7C9EECD6214B}"/>
              </a:ext>
            </a:extLst>
          </p:cNvPr>
          <p:cNvSpPr>
            <a:spLocks noGrp="1"/>
          </p:cNvSpPr>
          <p:nvPr>
            <p:ph type="title"/>
          </p:nvPr>
        </p:nvSpPr>
        <p:spPr/>
        <p:txBody>
          <a:bodyPr/>
          <a:lstStyle/>
          <a:p>
            <a:r>
              <a:rPr lang="es-MX" dirty="0"/>
              <a:t>PVC</a:t>
            </a:r>
          </a:p>
        </p:txBody>
      </p:sp>
      <p:sp>
        <p:nvSpPr>
          <p:cNvPr id="3" name="Marcador de contenido 2">
            <a:extLst>
              <a:ext uri="{FF2B5EF4-FFF2-40B4-BE49-F238E27FC236}">
                <a16:creationId xmlns:a16="http://schemas.microsoft.com/office/drawing/2014/main" id="{23AAEE28-B627-4E6E-805D-1B9A41D3AD61}"/>
              </a:ext>
            </a:extLst>
          </p:cNvPr>
          <p:cNvSpPr>
            <a:spLocks noGrp="1"/>
          </p:cNvSpPr>
          <p:nvPr>
            <p:ph sz="half" idx="1"/>
          </p:nvPr>
        </p:nvSpPr>
        <p:spPr>
          <a:xfrm>
            <a:off x="4096512" y="-781077"/>
            <a:ext cx="6965188" cy="5120640"/>
          </a:xfrm>
        </p:spPr>
        <p:txBody>
          <a:bodyPr/>
          <a:lstStyle/>
          <a:p>
            <a:r>
              <a:rPr lang="es-ES" b="0" i="0" dirty="0">
                <a:solidFill>
                  <a:srgbClr val="000000"/>
                </a:solidFill>
                <a:effectLst/>
                <a:latin typeface="Times New Roman" panose="02020603050405020304" pitchFamily="18" charset="0"/>
              </a:rPr>
              <a:t>La presión venosa central (PVC) es la presión medida a través de la punta de un catéter que se coloca dentro de la aurícula derecha (AD). La presión de la aurícula derecha se puede medir de tres maneras:</a:t>
            </a:r>
            <a:br>
              <a:rPr lang="es-ES" dirty="0"/>
            </a:br>
            <a:br>
              <a:rPr lang="es-ES" dirty="0"/>
            </a:br>
            <a:r>
              <a:rPr lang="es-ES" b="0" i="0" dirty="0">
                <a:solidFill>
                  <a:srgbClr val="000000"/>
                </a:solidFill>
                <a:effectLst/>
                <a:latin typeface="Times New Roman" panose="02020603050405020304" pitchFamily="18" charset="0"/>
              </a:rPr>
              <a:t>a) Manómetro de agua conectado a un catéter central.</a:t>
            </a:r>
            <a:br>
              <a:rPr lang="es-ES" dirty="0"/>
            </a:br>
            <a:r>
              <a:rPr lang="es-ES" b="0" i="0" dirty="0">
                <a:solidFill>
                  <a:srgbClr val="000000"/>
                </a:solidFill>
                <a:effectLst/>
                <a:latin typeface="Times New Roman" panose="02020603050405020304" pitchFamily="18" charset="0"/>
              </a:rPr>
              <a:t>b) A través de la luz proximal de un catéter colocado en la arteria pulmonar.</a:t>
            </a:r>
            <a:br>
              <a:rPr lang="es-ES" dirty="0"/>
            </a:br>
            <a:r>
              <a:rPr lang="es-ES" b="0" i="0" dirty="0">
                <a:solidFill>
                  <a:srgbClr val="000000"/>
                </a:solidFill>
                <a:effectLst/>
                <a:latin typeface="Times New Roman" panose="02020603050405020304" pitchFamily="18" charset="0"/>
              </a:rPr>
              <a:t>c) A través de una vía colocada dentro de la AD y conectada a un sistema transductor de presión.</a:t>
            </a:r>
            <a:endParaRPr lang="es-MX" dirty="0"/>
          </a:p>
        </p:txBody>
      </p:sp>
      <p:sp>
        <p:nvSpPr>
          <p:cNvPr id="5" name="CuadroTexto 4">
            <a:extLst>
              <a:ext uri="{FF2B5EF4-FFF2-40B4-BE49-F238E27FC236}">
                <a16:creationId xmlns:a16="http://schemas.microsoft.com/office/drawing/2014/main" id="{303FB0BD-4380-422C-B8EE-76252FE384CC}"/>
              </a:ext>
            </a:extLst>
          </p:cNvPr>
          <p:cNvSpPr txBox="1"/>
          <p:nvPr/>
        </p:nvSpPr>
        <p:spPr>
          <a:xfrm>
            <a:off x="3746500" y="3581400"/>
            <a:ext cx="4381500" cy="369332"/>
          </a:xfrm>
          <a:prstGeom prst="rect">
            <a:avLst/>
          </a:prstGeom>
          <a:noFill/>
        </p:spPr>
        <p:txBody>
          <a:bodyPr wrap="square" rtlCol="0">
            <a:spAutoFit/>
          </a:bodyPr>
          <a:lstStyle/>
          <a:p>
            <a:r>
              <a:rPr lang="es-MX" b="1" dirty="0"/>
              <a:t>Valores Normales</a:t>
            </a:r>
          </a:p>
        </p:txBody>
      </p:sp>
      <p:sp>
        <p:nvSpPr>
          <p:cNvPr id="6" name="CuadroTexto 5">
            <a:extLst>
              <a:ext uri="{FF2B5EF4-FFF2-40B4-BE49-F238E27FC236}">
                <a16:creationId xmlns:a16="http://schemas.microsoft.com/office/drawing/2014/main" id="{C524F52A-E379-411C-8ADE-2DC404AC12D7}"/>
              </a:ext>
            </a:extLst>
          </p:cNvPr>
          <p:cNvSpPr txBox="1"/>
          <p:nvPr/>
        </p:nvSpPr>
        <p:spPr>
          <a:xfrm>
            <a:off x="3746500" y="4247692"/>
            <a:ext cx="2947482" cy="1477328"/>
          </a:xfrm>
          <a:prstGeom prst="rect">
            <a:avLst/>
          </a:prstGeom>
          <a:noFill/>
        </p:spPr>
        <p:txBody>
          <a:bodyPr wrap="square" rtlCol="0">
            <a:spAutoFit/>
          </a:bodyPr>
          <a:lstStyle/>
          <a:p>
            <a:r>
              <a:rPr lang="es-MX" dirty="0"/>
              <a:t>En cm de AGUA H2O</a:t>
            </a:r>
          </a:p>
          <a:p>
            <a:endParaRPr lang="es-MX" dirty="0"/>
          </a:p>
          <a:p>
            <a:r>
              <a:rPr lang="es-MX" dirty="0"/>
              <a:t>0 A 5 CM DE H20 EN AD</a:t>
            </a:r>
          </a:p>
          <a:p>
            <a:r>
              <a:rPr lang="es-MX" dirty="0"/>
              <a:t>6 A 12 CM DE H2O EN VENA CAVA</a:t>
            </a:r>
          </a:p>
        </p:txBody>
      </p:sp>
      <p:sp>
        <p:nvSpPr>
          <p:cNvPr id="7" name="CuadroTexto 6">
            <a:extLst>
              <a:ext uri="{FF2B5EF4-FFF2-40B4-BE49-F238E27FC236}">
                <a16:creationId xmlns:a16="http://schemas.microsoft.com/office/drawing/2014/main" id="{663C6A0E-EECB-43CE-81A4-1B2E043AE599}"/>
              </a:ext>
            </a:extLst>
          </p:cNvPr>
          <p:cNvSpPr txBox="1"/>
          <p:nvPr/>
        </p:nvSpPr>
        <p:spPr>
          <a:xfrm>
            <a:off x="7590093" y="4172515"/>
            <a:ext cx="2947482" cy="1200329"/>
          </a:xfrm>
          <a:prstGeom prst="rect">
            <a:avLst/>
          </a:prstGeom>
          <a:noFill/>
        </p:spPr>
        <p:txBody>
          <a:bodyPr wrap="square" rtlCol="0">
            <a:spAutoFit/>
          </a:bodyPr>
          <a:lstStyle/>
          <a:p>
            <a:r>
              <a:rPr lang="es-MX" dirty="0"/>
              <a:t>En </a:t>
            </a:r>
            <a:r>
              <a:rPr lang="es-MX" dirty="0" err="1"/>
              <a:t>mmHg</a:t>
            </a:r>
            <a:r>
              <a:rPr lang="es-MX" dirty="0"/>
              <a:t> </a:t>
            </a:r>
          </a:p>
          <a:p>
            <a:endParaRPr lang="es-MX" dirty="0"/>
          </a:p>
          <a:p>
            <a:r>
              <a:rPr lang="es-MX" dirty="0"/>
              <a:t>8 a 12 </a:t>
            </a:r>
            <a:r>
              <a:rPr lang="es-MX" dirty="0" err="1"/>
              <a:t>mmHg</a:t>
            </a:r>
            <a:endParaRPr lang="es-MX" dirty="0"/>
          </a:p>
          <a:p>
            <a:endParaRPr lang="es-MX" dirty="0"/>
          </a:p>
        </p:txBody>
      </p:sp>
    </p:spTree>
    <p:extLst>
      <p:ext uri="{BB962C8B-B14F-4D97-AF65-F5344CB8AC3E}">
        <p14:creationId xmlns:p14="http://schemas.microsoft.com/office/powerpoint/2010/main" val="775985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40A9554-EE55-4D88-A2E4-5554B7C5668D}"/>
              </a:ext>
            </a:extLst>
          </p:cNvPr>
          <p:cNvPicPr>
            <a:picLocks noChangeAspect="1"/>
          </p:cNvPicPr>
          <p:nvPr/>
        </p:nvPicPr>
        <p:blipFill rotWithShape="1">
          <a:blip r:embed="rId2"/>
          <a:srcRect l="9264" t="21961" r="57048" b="26863"/>
          <a:stretch/>
        </p:blipFill>
        <p:spPr>
          <a:xfrm>
            <a:off x="711200" y="891572"/>
            <a:ext cx="5711265" cy="5260788"/>
          </a:xfrm>
          <a:prstGeom prst="rect">
            <a:avLst/>
          </a:prstGeom>
        </p:spPr>
      </p:pic>
      <p:sp>
        <p:nvSpPr>
          <p:cNvPr id="4" name="CuadroTexto 3">
            <a:extLst>
              <a:ext uri="{FF2B5EF4-FFF2-40B4-BE49-F238E27FC236}">
                <a16:creationId xmlns:a16="http://schemas.microsoft.com/office/drawing/2014/main" id="{ABB760F9-B848-419B-82C2-C64854314B1B}"/>
              </a:ext>
            </a:extLst>
          </p:cNvPr>
          <p:cNvSpPr txBox="1"/>
          <p:nvPr/>
        </p:nvSpPr>
        <p:spPr>
          <a:xfrm>
            <a:off x="6892365" y="428812"/>
            <a:ext cx="3550023" cy="6186309"/>
          </a:xfrm>
          <a:prstGeom prst="rect">
            <a:avLst/>
          </a:prstGeom>
          <a:noFill/>
        </p:spPr>
        <p:txBody>
          <a:bodyPr wrap="square" rtlCol="0">
            <a:spAutoFit/>
          </a:bodyPr>
          <a:lstStyle/>
          <a:p>
            <a:r>
              <a:rPr lang="es-MX" b="1" dirty="0"/>
              <a:t>Onda A:</a:t>
            </a:r>
          </a:p>
          <a:p>
            <a:r>
              <a:rPr lang="es-MX" dirty="0"/>
              <a:t>Contracción auricular</a:t>
            </a:r>
          </a:p>
          <a:p>
            <a:endParaRPr lang="es-MX" dirty="0"/>
          </a:p>
          <a:p>
            <a:r>
              <a:rPr lang="es-MX" b="1" dirty="0"/>
              <a:t>Onda C:</a:t>
            </a:r>
          </a:p>
          <a:p>
            <a:r>
              <a:rPr lang="es-MX" dirty="0"/>
              <a:t>Contracción isovolumétrica ventricular</a:t>
            </a:r>
          </a:p>
          <a:p>
            <a:endParaRPr lang="es-MX" b="1" dirty="0"/>
          </a:p>
          <a:p>
            <a:r>
              <a:rPr lang="es-MX" b="1" dirty="0"/>
              <a:t>Onda V :</a:t>
            </a:r>
          </a:p>
          <a:p>
            <a:r>
              <a:rPr lang="es-MX" dirty="0"/>
              <a:t>Llenado auricular y el aumento de la presión contra la válvula tricúspide cerrada al iniciarse la diástole.</a:t>
            </a:r>
          </a:p>
          <a:p>
            <a:endParaRPr lang="es-MX" dirty="0"/>
          </a:p>
          <a:p>
            <a:r>
              <a:rPr lang="es-MX" b="1" dirty="0"/>
              <a:t>Pendiente X:</a:t>
            </a:r>
          </a:p>
          <a:p>
            <a:r>
              <a:rPr lang="es-MX" dirty="0"/>
              <a:t>Relajación auricular</a:t>
            </a:r>
          </a:p>
          <a:p>
            <a:endParaRPr lang="es-MX" dirty="0"/>
          </a:p>
          <a:p>
            <a:r>
              <a:rPr lang="es-MX" b="1" dirty="0"/>
              <a:t>Pendiente Y:</a:t>
            </a:r>
          </a:p>
          <a:p>
            <a:r>
              <a:rPr lang="es-MX" dirty="0"/>
              <a:t>Representa el descenso de presión en el momento en que se abre la válvula tricúspide y la sangre fluye de la AD al VD</a:t>
            </a:r>
          </a:p>
          <a:p>
            <a:endParaRPr lang="es-MX" dirty="0"/>
          </a:p>
        </p:txBody>
      </p:sp>
    </p:spTree>
    <p:extLst>
      <p:ext uri="{BB962C8B-B14F-4D97-AF65-F5344CB8AC3E}">
        <p14:creationId xmlns:p14="http://schemas.microsoft.com/office/powerpoint/2010/main" val="1215604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7A179-576D-4D56-A2CF-5D7FF1951989}"/>
              </a:ext>
            </a:extLst>
          </p:cNvPr>
          <p:cNvSpPr>
            <a:spLocks noGrp="1"/>
          </p:cNvSpPr>
          <p:nvPr>
            <p:ph type="title"/>
          </p:nvPr>
        </p:nvSpPr>
        <p:spPr/>
        <p:txBody>
          <a:bodyPr/>
          <a:lstStyle/>
          <a:p>
            <a:r>
              <a:rPr lang="es-MX" dirty="0"/>
              <a:t>Monitor EDWARDS EV 1000</a:t>
            </a:r>
          </a:p>
        </p:txBody>
      </p:sp>
      <p:pic>
        <p:nvPicPr>
          <p:cNvPr id="3" name="Imagen 2">
            <a:extLst>
              <a:ext uri="{FF2B5EF4-FFF2-40B4-BE49-F238E27FC236}">
                <a16:creationId xmlns:a16="http://schemas.microsoft.com/office/drawing/2014/main" id="{3231BD18-78F5-4665-A365-79FC5675907A}"/>
              </a:ext>
            </a:extLst>
          </p:cNvPr>
          <p:cNvPicPr>
            <a:picLocks noChangeAspect="1"/>
          </p:cNvPicPr>
          <p:nvPr/>
        </p:nvPicPr>
        <p:blipFill>
          <a:blip r:embed="rId2"/>
          <a:stretch>
            <a:fillRect/>
          </a:stretch>
        </p:blipFill>
        <p:spPr>
          <a:xfrm>
            <a:off x="4989963" y="690103"/>
            <a:ext cx="5283590" cy="5034917"/>
          </a:xfrm>
          <a:prstGeom prst="rect">
            <a:avLst/>
          </a:prstGeom>
        </p:spPr>
      </p:pic>
    </p:spTree>
    <p:extLst>
      <p:ext uri="{BB962C8B-B14F-4D97-AF65-F5344CB8AC3E}">
        <p14:creationId xmlns:p14="http://schemas.microsoft.com/office/powerpoint/2010/main" val="1015234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C45B86-B0BD-4DA1-BDD2-B5AD0A5EA8B3}"/>
              </a:ext>
            </a:extLst>
          </p:cNvPr>
          <p:cNvSpPr>
            <a:spLocks noGrp="1"/>
          </p:cNvSpPr>
          <p:nvPr>
            <p:ph type="title"/>
          </p:nvPr>
        </p:nvSpPr>
        <p:spPr/>
        <p:txBody>
          <a:bodyPr/>
          <a:lstStyle/>
          <a:p>
            <a:r>
              <a:rPr lang="es-MX" dirty="0"/>
              <a:t>EV1000</a:t>
            </a:r>
          </a:p>
        </p:txBody>
      </p:sp>
      <p:sp>
        <p:nvSpPr>
          <p:cNvPr id="3" name="Marcador de contenido 2">
            <a:extLst>
              <a:ext uri="{FF2B5EF4-FFF2-40B4-BE49-F238E27FC236}">
                <a16:creationId xmlns:a16="http://schemas.microsoft.com/office/drawing/2014/main" id="{ED3815D5-3817-4533-BA04-A617AACCDA15}"/>
              </a:ext>
            </a:extLst>
          </p:cNvPr>
          <p:cNvSpPr>
            <a:spLocks noGrp="1"/>
          </p:cNvSpPr>
          <p:nvPr>
            <p:ph sz="half" idx="1"/>
          </p:nvPr>
        </p:nvSpPr>
        <p:spPr/>
        <p:txBody>
          <a:bodyPr>
            <a:normAutofit lnSpcReduction="10000"/>
          </a:bodyPr>
          <a:lstStyle/>
          <a:p>
            <a:r>
              <a:rPr lang="es-MX" dirty="0"/>
              <a:t>A groso modo es un megavigileo.</a:t>
            </a:r>
          </a:p>
          <a:p>
            <a:r>
              <a:rPr lang="es-MX" dirty="0"/>
              <a:t>Funciona con dos sistemas propios de Edwards:</a:t>
            </a:r>
          </a:p>
        </p:txBody>
      </p:sp>
      <p:sp>
        <p:nvSpPr>
          <p:cNvPr id="4" name="Marcador de contenido 3">
            <a:extLst>
              <a:ext uri="{FF2B5EF4-FFF2-40B4-BE49-F238E27FC236}">
                <a16:creationId xmlns:a16="http://schemas.microsoft.com/office/drawing/2014/main" id="{BC751DF2-B182-4286-9C07-2850C6FC44AF}"/>
              </a:ext>
            </a:extLst>
          </p:cNvPr>
          <p:cNvSpPr>
            <a:spLocks noGrp="1"/>
          </p:cNvSpPr>
          <p:nvPr>
            <p:ph sz="half" idx="2"/>
          </p:nvPr>
        </p:nvSpPr>
        <p:spPr>
          <a:xfrm>
            <a:off x="7665720" y="1123837"/>
            <a:ext cx="3474720" cy="5120640"/>
          </a:xfrm>
        </p:spPr>
        <p:txBody>
          <a:bodyPr>
            <a:normAutofit lnSpcReduction="10000"/>
          </a:bodyPr>
          <a:lstStyle/>
          <a:p>
            <a:r>
              <a:rPr lang="es-ES" b="1" dirty="0" err="1"/>
              <a:t>Flotrac</a:t>
            </a:r>
            <a:r>
              <a:rPr lang="es-ES" b="1" dirty="0"/>
              <a:t>: </a:t>
            </a:r>
            <a:r>
              <a:rPr lang="es-ES" dirty="0"/>
              <a:t>se trata de una línea arterial relativamente invasiva que se conecta al monitor EV1000. Este sistema es de uso más habitual en </a:t>
            </a:r>
            <a:r>
              <a:rPr lang="es-ES" dirty="0" err="1"/>
              <a:t>UCIs</a:t>
            </a:r>
            <a:r>
              <a:rPr lang="es-ES" dirty="0"/>
              <a:t> y nos permite medir la presión arterial del paciente, el GC y diversos volúmenes sistólicos del corazón</a:t>
            </a:r>
          </a:p>
          <a:p>
            <a:endParaRPr lang="es-ES" dirty="0"/>
          </a:p>
          <a:p>
            <a:endParaRPr lang="es-ES" dirty="0"/>
          </a:p>
          <a:p>
            <a:r>
              <a:rPr lang="es-ES" b="1" dirty="0" err="1"/>
              <a:t>VolumeView</a:t>
            </a:r>
            <a:r>
              <a:rPr lang="es-ES" b="1" dirty="0"/>
              <a:t>: </a:t>
            </a:r>
            <a:r>
              <a:rPr lang="es-ES" dirty="0"/>
              <a:t>es una monitorización más invasiva que requiere un sistema arterial específico y necesita también de un catéter venoso central (CVC)</a:t>
            </a:r>
            <a:endParaRPr lang="es-MX" dirty="0"/>
          </a:p>
        </p:txBody>
      </p:sp>
    </p:spTree>
    <p:extLst>
      <p:ext uri="{BB962C8B-B14F-4D97-AF65-F5344CB8AC3E}">
        <p14:creationId xmlns:p14="http://schemas.microsoft.com/office/powerpoint/2010/main" val="201379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18F7A-5E95-4F87-87C4-655EF553C7EB}"/>
              </a:ext>
            </a:extLst>
          </p:cNvPr>
          <p:cNvSpPr>
            <a:spLocks noGrp="1"/>
          </p:cNvSpPr>
          <p:nvPr>
            <p:ph type="title"/>
          </p:nvPr>
        </p:nvSpPr>
        <p:spPr/>
        <p:txBody>
          <a:bodyPr/>
          <a:lstStyle/>
          <a:p>
            <a:r>
              <a:rPr lang="es-MX" dirty="0"/>
              <a:t>Parámetros</a:t>
            </a:r>
          </a:p>
        </p:txBody>
      </p:sp>
      <p:sp>
        <p:nvSpPr>
          <p:cNvPr id="3" name="Marcador de contenido 2">
            <a:extLst>
              <a:ext uri="{FF2B5EF4-FFF2-40B4-BE49-F238E27FC236}">
                <a16:creationId xmlns:a16="http://schemas.microsoft.com/office/drawing/2014/main" id="{D7286FDD-45D4-441F-BBE6-52C4A455BE98}"/>
              </a:ext>
            </a:extLst>
          </p:cNvPr>
          <p:cNvSpPr>
            <a:spLocks noGrp="1"/>
          </p:cNvSpPr>
          <p:nvPr>
            <p:ph sz="half" idx="1"/>
          </p:nvPr>
        </p:nvSpPr>
        <p:spPr>
          <a:xfrm>
            <a:off x="3670300" y="-1149946"/>
            <a:ext cx="3474720" cy="5120640"/>
          </a:xfrm>
        </p:spPr>
        <p:txBody>
          <a:bodyPr/>
          <a:lstStyle/>
          <a:p>
            <a:r>
              <a:rPr lang="es-MX" b="1" dirty="0"/>
              <a:t>Continuas:</a:t>
            </a:r>
          </a:p>
          <a:p>
            <a:pPr marL="0" indent="0" algn="just">
              <a:buNone/>
            </a:pPr>
            <a:r>
              <a:rPr lang="es-ES" sz="1600" b="0" i="0" dirty="0">
                <a:solidFill>
                  <a:srgbClr val="272C30"/>
                </a:solidFill>
                <a:effectLst/>
                <a:latin typeface="Montserrat" panose="00000500000000000000" pitchFamily="2" charset="0"/>
              </a:rPr>
              <a:t>Las continuas, como su nombre indica, nos saldrán a tiempo real en el monitor, se verán modificadas a tiempo real y son las que anotaremos horariamente en nuestro sistema de registro</a:t>
            </a:r>
            <a:endParaRPr lang="es-MX" sz="1600" dirty="0"/>
          </a:p>
        </p:txBody>
      </p:sp>
      <p:sp>
        <p:nvSpPr>
          <p:cNvPr id="4" name="Marcador de contenido 3">
            <a:extLst>
              <a:ext uri="{FF2B5EF4-FFF2-40B4-BE49-F238E27FC236}">
                <a16:creationId xmlns:a16="http://schemas.microsoft.com/office/drawing/2014/main" id="{8EA3CB2C-8906-4987-8C3D-55B18B4E64D1}"/>
              </a:ext>
            </a:extLst>
          </p:cNvPr>
          <p:cNvSpPr>
            <a:spLocks noGrp="1"/>
          </p:cNvSpPr>
          <p:nvPr>
            <p:ph sz="half" idx="2"/>
          </p:nvPr>
        </p:nvSpPr>
        <p:spPr>
          <a:xfrm>
            <a:off x="7614919" y="-1427340"/>
            <a:ext cx="3474720" cy="5120640"/>
          </a:xfrm>
        </p:spPr>
        <p:txBody>
          <a:bodyPr/>
          <a:lstStyle/>
          <a:p>
            <a:r>
              <a:rPr lang="es-MX" b="1" dirty="0"/>
              <a:t>Calibradas:</a:t>
            </a:r>
          </a:p>
          <a:p>
            <a:pPr marL="0" indent="0" algn="just">
              <a:buNone/>
            </a:pPr>
            <a:r>
              <a:rPr lang="es-ES" dirty="0"/>
              <a:t>Tendremos que iniciar nosotros mismos y que permanecerán fijas hasta la nueva medición.</a:t>
            </a:r>
            <a:endParaRPr lang="es-MX" dirty="0"/>
          </a:p>
        </p:txBody>
      </p:sp>
      <p:sp>
        <p:nvSpPr>
          <p:cNvPr id="5" name="CuadroTexto 4">
            <a:extLst>
              <a:ext uri="{FF2B5EF4-FFF2-40B4-BE49-F238E27FC236}">
                <a16:creationId xmlns:a16="http://schemas.microsoft.com/office/drawing/2014/main" id="{038E2409-DF1B-47D4-B67D-1E5B9CDA6AC7}"/>
              </a:ext>
            </a:extLst>
          </p:cNvPr>
          <p:cNvSpPr txBox="1"/>
          <p:nvPr/>
        </p:nvSpPr>
        <p:spPr>
          <a:xfrm>
            <a:off x="3362960" y="2727237"/>
            <a:ext cx="5168900" cy="1754326"/>
          </a:xfrm>
          <a:prstGeom prst="rect">
            <a:avLst/>
          </a:prstGeom>
          <a:noFill/>
        </p:spPr>
        <p:txBody>
          <a:bodyPr wrap="square" rtlCol="0">
            <a:spAutoFit/>
          </a:bodyPr>
          <a:lstStyle/>
          <a:p>
            <a:r>
              <a:rPr lang="es-MX" dirty="0">
                <a:effectLst>
                  <a:outerShdw blurRad="38100" dist="38100" dir="2700000" algn="tl">
                    <a:srgbClr val="000000">
                      <a:alpha val="43137"/>
                    </a:srgbClr>
                  </a:outerShdw>
                </a:effectLst>
              </a:rPr>
              <a:t>Parámetros hemodinámicos.</a:t>
            </a:r>
          </a:p>
          <a:p>
            <a:r>
              <a:rPr lang="es-MX" dirty="0"/>
              <a:t>GC – Gasto cardiaco calibrado</a:t>
            </a:r>
          </a:p>
          <a:p>
            <a:r>
              <a:rPr lang="es-MX" dirty="0"/>
              <a:t>VS – Volumen sistólico calibrado</a:t>
            </a:r>
          </a:p>
          <a:p>
            <a:r>
              <a:rPr lang="es-MX" dirty="0"/>
              <a:t>RVS – Resistencia vascular sistémica</a:t>
            </a:r>
          </a:p>
          <a:p>
            <a:r>
              <a:rPr lang="es-MX" dirty="0"/>
              <a:t>VVS – Variación de volumen sistólico</a:t>
            </a:r>
          </a:p>
          <a:p>
            <a:r>
              <a:rPr lang="es-MX" dirty="0"/>
              <a:t>IVS – Índice de volumen sistólico</a:t>
            </a:r>
          </a:p>
        </p:txBody>
      </p:sp>
      <p:sp>
        <p:nvSpPr>
          <p:cNvPr id="7" name="CuadroTexto 6">
            <a:extLst>
              <a:ext uri="{FF2B5EF4-FFF2-40B4-BE49-F238E27FC236}">
                <a16:creationId xmlns:a16="http://schemas.microsoft.com/office/drawing/2014/main" id="{A176BC12-A9B2-4E77-B29B-6A2706AC5401}"/>
              </a:ext>
            </a:extLst>
          </p:cNvPr>
          <p:cNvSpPr txBox="1"/>
          <p:nvPr/>
        </p:nvSpPr>
        <p:spPr>
          <a:xfrm>
            <a:off x="3362960" y="4570463"/>
            <a:ext cx="6102350" cy="1477328"/>
          </a:xfrm>
          <a:prstGeom prst="rect">
            <a:avLst/>
          </a:prstGeom>
          <a:noFill/>
        </p:spPr>
        <p:txBody>
          <a:bodyPr wrap="square">
            <a:spAutoFit/>
          </a:bodyPr>
          <a:lstStyle/>
          <a:p>
            <a:pPr algn="l" fontAlgn="base"/>
            <a:r>
              <a:rPr lang="es-MX" b="0" i="0" dirty="0">
                <a:solidFill>
                  <a:srgbClr val="272C30"/>
                </a:solidFill>
                <a:effectLst>
                  <a:outerShdw blurRad="38100" dist="38100" dir="2700000" algn="tl">
                    <a:srgbClr val="000000">
                      <a:alpha val="43137"/>
                    </a:srgbClr>
                  </a:outerShdw>
                </a:effectLst>
                <a:latin typeface="inherit"/>
              </a:rPr>
              <a:t>Parámetros volumétricos.</a:t>
            </a:r>
          </a:p>
          <a:p>
            <a:pPr algn="l" fontAlgn="base"/>
            <a:r>
              <a:rPr lang="es-MX" b="0" i="0" dirty="0">
                <a:solidFill>
                  <a:srgbClr val="272C30"/>
                </a:solidFill>
                <a:effectLst/>
                <a:latin typeface="inherit"/>
              </a:rPr>
              <a:t>EVLWI – Índice de agua pulmonar extravascular</a:t>
            </a:r>
          </a:p>
          <a:p>
            <a:pPr algn="l" fontAlgn="base"/>
            <a:r>
              <a:rPr lang="es-MX" b="0" i="0" dirty="0">
                <a:solidFill>
                  <a:srgbClr val="272C30"/>
                </a:solidFill>
                <a:effectLst/>
                <a:latin typeface="inherit"/>
              </a:rPr>
              <a:t>PVPI – Índice de permeabilidad vascular pulmonar</a:t>
            </a:r>
          </a:p>
          <a:p>
            <a:pPr algn="l" fontAlgn="base"/>
            <a:r>
              <a:rPr lang="es-MX" b="0" i="0" dirty="0">
                <a:solidFill>
                  <a:srgbClr val="272C30"/>
                </a:solidFill>
                <a:effectLst/>
                <a:latin typeface="inherit"/>
              </a:rPr>
              <a:t>GEDV – Volumen </a:t>
            </a:r>
            <a:r>
              <a:rPr lang="es-MX" b="0" i="0" dirty="0" err="1">
                <a:solidFill>
                  <a:srgbClr val="272C30"/>
                </a:solidFill>
                <a:effectLst/>
                <a:latin typeface="inherit"/>
              </a:rPr>
              <a:t>telediastólico</a:t>
            </a:r>
            <a:r>
              <a:rPr lang="es-MX" b="0" i="0" dirty="0">
                <a:solidFill>
                  <a:srgbClr val="272C30"/>
                </a:solidFill>
                <a:effectLst/>
                <a:latin typeface="inherit"/>
              </a:rPr>
              <a:t> global</a:t>
            </a:r>
          </a:p>
          <a:p>
            <a:pPr algn="l" fontAlgn="base"/>
            <a:r>
              <a:rPr lang="es-MX" b="0" i="0" dirty="0">
                <a:solidFill>
                  <a:srgbClr val="272C30"/>
                </a:solidFill>
                <a:effectLst/>
                <a:latin typeface="inherit"/>
              </a:rPr>
              <a:t>GEF – Fracción de eyección global</a:t>
            </a:r>
          </a:p>
        </p:txBody>
      </p:sp>
      <p:pic>
        <p:nvPicPr>
          <p:cNvPr id="8" name="Imagen 7">
            <a:extLst>
              <a:ext uri="{FF2B5EF4-FFF2-40B4-BE49-F238E27FC236}">
                <a16:creationId xmlns:a16="http://schemas.microsoft.com/office/drawing/2014/main" id="{66C53832-E1F1-4CEA-BD24-BF8D80915D48}"/>
              </a:ext>
            </a:extLst>
          </p:cNvPr>
          <p:cNvPicPr>
            <a:picLocks noChangeAspect="1"/>
          </p:cNvPicPr>
          <p:nvPr/>
        </p:nvPicPr>
        <p:blipFill>
          <a:blip r:embed="rId2"/>
          <a:stretch>
            <a:fillRect/>
          </a:stretch>
        </p:blipFill>
        <p:spPr>
          <a:xfrm>
            <a:off x="8228330" y="2026857"/>
            <a:ext cx="3860800" cy="4210050"/>
          </a:xfrm>
          <a:prstGeom prst="rect">
            <a:avLst/>
          </a:prstGeom>
        </p:spPr>
      </p:pic>
    </p:spTree>
    <p:extLst>
      <p:ext uri="{BB962C8B-B14F-4D97-AF65-F5344CB8AC3E}">
        <p14:creationId xmlns:p14="http://schemas.microsoft.com/office/powerpoint/2010/main" val="4194666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502A3AB-686C-42F3-922D-FF91554F54B2}"/>
              </a:ext>
            </a:extLst>
          </p:cNvPr>
          <p:cNvPicPr>
            <a:picLocks noChangeAspect="1"/>
          </p:cNvPicPr>
          <p:nvPr/>
        </p:nvPicPr>
        <p:blipFill rotWithShape="1">
          <a:blip r:embed="rId2"/>
          <a:srcRect l="9816" t="7254" r="27869" b="12157"/>
          <a:stretch/>
        </p:blipFill>
        <p:spPr>
          <a:xfrm>
            <a:off x="174812" y="349622"/>
            <a:ext cx="3751730" cy="2729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2E23F1BE-CFB2-4719-B535-9E3942060532}"/>
              </a:ext>
            </a:extLst>
          </p:cNvPr>
          <p:cNvPicPr>
            <a:picLocks noChangeAspect="1"/>
          </p:cNvPicPr>
          <p:nvPr/>
        </p:nvPicPr>
        <p:blipFill rotWithShape="1">
          <a:blip r:embed="rId3"/>
          <a:srcRect l="18309" t="8432" r="2186" b="15490"/>
          <a:stretch/>
        </p:blipFill>
        <p:spPr>
          <a:xfrm>
            <a:off x="4262718" y="349622"/>
            <a:ext cx="3388658" cy="2729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a:extLst>
              <a:ext uri="{FF2B5EF4-FFF2-40B4-BE49-F238E27FC236}">
                <a16:creationId xmlns:a16="http://schemas.microsoft.com/office/drawing/2014/main" id="{F92692CE-C7E7-433E-9013-A88D0EA1F43B}"/>
              </a:ext>
            </a:extLst>
          </p:cNvPr>
          <p:cNvPicPr>
            <a:picLocks noChangeAspect="1"/>
          </p:cNvPicPr>
          <p:nvPr/>
        </p:nvPicPr>
        <p:blipFill rotWithShape="1">
          <a:blip r:embed="rId4"/>
          <a:srcRect l="29228" r="10111" b="20196"/>
          <a:stretch/>
        </p:blipFill>
        <p:spPr>
          <a:xfrm>
            <a:off x="7987552" y="342280"/>
            <a:ext cx="3590366" cy="2736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E9A0C6E7-A1AA-437E-9016-6CEC19A08C1F}"/>
              </a:ext>
            </a:extLst>
          </p:cNvPr>
          <p:cNvPicPr>
            <a:picLocks noChangeAspect="1"/>
          </p:cNvPicPr>
          <p:nvPr/>
        </p:nvPicPr>
        <p:blipFill rotWithShape="1">
          <a:blip r:embed="rId5"/>
          <a:srcRect l="27794" t="10000" r="5037" b="13530"/>
          <a:stretch/>
        </p:blipFill>
        <p:spPr>
          <a:xfrm>
            <a:off x="3321424" y="3307976"/>
            <a:ext cx="6185647"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4037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EBA339-69DE-4B13-AEC8-67F953607129}"/>
              </a:ext>
            </a:extLst>
          </p:cNvPr>
          <p:cNvSpPr>
            <a:spLocks noGrp="1"/>
          </p:cNvSpPr>
          <p:nvPr>
            <p:ph type="title"/>
          </p:nvPr>
        </p:nvSpPr>
        <p:spPr/>
        <p:txBody>
          <a:bodyPr/>
          <a:lstStyle/>
          <a:p>
            <a:r>
              <a:rPr lang="es-MX" dirty="0"/>
              <a:t>Introducción </a:t>
            </a:r>
          </a:p>
        </p:txBody>
      </p:sp>
      <p:sp>
        <p:nvSpPr>
          <p:cNvPr id="3" name="Marcador de contenido 2">
            <a:extLst>
              <a:ext uri="{FF2B5EF4-FFF2-40B4-BE49-F238E27FC236}">
                <a16:creationId xmlns:a16="http://schemas.microsoft.com/office/drawing/2014/main" id="{36EC3A52-C5A3-444A-82DE-D59E54FDD58B}"/>
              </a:ext>
            </a:extLst>
          </p:cNvPr>
          <p:cNvSpPr>
            <a:spLocks noGrp="1"/>
          </p:cNvSpPr>
          <p:nvPr>
            <p:ph idx="1"/>
          </p:nvPr>
        </p:nvSpPr>
        <p:spPr/>
        <p:txBody>
          <a:bodyPr/>
          <a:lstStyle/>
          <a:p>
            <a:pPr algn="just"/>
            <a:r>
              <a:rPr lang="es-MX" dirty="0"/>
              <a:t>El monitoreo hemodinámico invasivo nos permite obtener información sobre el funcionamiento cardiovascular del paciente critico.</a:t>
            </a:r>
          </a:p>
          <a:p>
            <a:endParaRPr lang="es-MX" dirty="0"/>
          </a:p>
        </p:txBody>
      </p:sp>
    </p:spTree>
    <p:extLst>
      <p:ext uri="{BB962C8B-B14F-4D97-AF65-F5344CB8AC3E}">
        <p14:creationId xmlns:p14="http://schemas.microsoft.com/office/powerpoint/2010/main" val="2148145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08EB68-3F3C-47C6-B6AC-AF68D29D23C4}"/>
              </a:ext>
            </a:extLst>
          </p:cNvPr>
          <p:cNvSpPr>
            <a:spLocks noGrp="1"/>
          </p:cNvSpPr>
          <p:nvPr>
            <p:ph type="title"/>
          </p:nvPr>
        </p:nvSpPr>
        <p:spPr/>
        <p:txBody>
          <a:bodyPr/>
          <a:lstStyle/>
          <a:p>
            <a:r>
              <a:rPr lang="es-MX" dirty="0"/>
              <a:t>VIGILEO</a:t>
            </a:r>
          </a:p>
        </p:txBody>
      </p:sp>
      <p:sp>
        <p:nvSpPr>
          <p:cNvPr id="4" name="CuadroTexto 3">
            <a:extLst>
              <a:ext uri="{FF2B5EF4-FFF2-40B4-BE49-F238E27FC236}">
                <a16:creationId xmlns:a16="http://schemas.microsoft.com/office/drawing/2014/main" id="{00BA5791-9DD5-436A-B6E1-6E4875BC61A4}"/>
              </a:ext>
            </a:extLst>
          </p:cNvPr>
          <p:cNvSpPr txBox="1"/>
          <p:nvPr/>
        </p:nvSpPr>
        <p:spPr>
          <a:xfrm>
            <a:off x="4384675" y="1382236"/>
            <a:ext cx="6102350" cy="1477328"/>
          </a:xfrm>
          <a:prstGeom prst="rect">
            <a:avLst/>
          </a:prstGeom>
          <a:noFill/>
        </p:spPr>
        <p:txBody>
          <a:bodyPr wrap="square">
            <a:spAutoFit/>
          </a:bodyPr>
          <a:lstStyle/>
          <a:p>
            <a:r>
              <a:rPr lang="es-ES" dirty="0"/>
              <a:t>El </a:t>
            </a:r>
            <a:r>
              <a:rPr lang="es-ES" dirty="0" err="1"/>
              <a:t>Flo</a:t>
            </a:r>
            <a:r>
              <a:rPr lang="es-ES" dirty="0"/>
              <a:t>-Trac/</a:t>
            </a:r>
            <a:r>
              <a:rPr lang="es-ES" dirty="0" err="1"/>
              <a:t>Vigileo</a:t>
            </a:r>
            <a:r>
              <a:rPr lang="es-ES" dirty="0"/>
              <a:t>, permite que cualquier paciente de las Unidades de Críticos y Reanimación o sometidos a cirugía mayor, puedan tener monitorizado el gasto cardiaco de manera mínimamente invasiva, ya que sólo se requiere la canalización arterial periférica. </a:t>
            </a:r>
            <a:endParaRPr lang="es-MX" dirty="0"/>
          </a:p>
        </p:txBody>
      </p:sp>
      <p:pic>
        <p:nvPicPr>
          <p:cNvPr id="5" name="Imagen 4">
            <a:extLst>
              <a:ext uri="{FF2B5EF4-FFF2-40B4-BE49-F238E27FC236}">
                <a16:creationId xmlns:a16="http://schemas.microsoft.com/office/drawing/2014/main" id="{60602847-ACD4-42F6-AD19-587F21752810}"/>
              </a:ext>
            </a:extLst>
          </p:cNvPr>
          <p:cNvPicPr>
            <a:picLocks noChangeAspect="1"/>
          </p:cNvPicPr>
          <p:nvPr/>
        </p:nvPicPr>
        <p:blipFill>
          <a:blip r:embed="rId2"/>
          <a:stretch>
            <a:fillRect/>
          </a:stretch>
        </p:blipFill>
        <p:spPr>
          <a:xfrm>
            <a:off x="4921624" y="3193497"/>
            <a:ext cx="4795371" cy="2884573"/>
          </a:xfrm>
          <a:prstGeom prst="rect">
            <a:avLst/>
          </a:prstGeom>
        </p:spPr>
      </p:pic>
    </p:spTree>
    <p:extLst>
      <p:ext uri="{BB962C8B-B14F-4D97-AF65-F5344CB8AC3E}">
        <p14:creationId xmlns:p14="http://schemas.microsoft.com/office/powerpoint/2010/main" val="2397821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3BB206D-2826-40A2-8C8E-C7CC38C56184}"/>
              </a:ext>
            </a:extLst>
          </p:cNvPr>
          <p:cNvPicPr>
            <a:picLocks noChangeAspect="1"/>
          </p:cNvPicPr>
          <p:nvPr/>
        </p:nvPicPr>
        <p:blipFill>
          <a:blip r:embed="rId2"/>
          <a:stretch>
            <a:fillRect/>
          </a:stretch>
        </p:blipFill>
        <p:spPr>
          <a:xfrm>
            <a:off x="406049" y="1142999"/>
            <a:ext cx="3269129" cy="4572000"/>
          </a:xfrm>
          <a:prstGeom prst="rect">
            <a:avLst/>
          </a:prstGeom>
        </p:spPr>
      </p:pic>
      <p:pic>
        <p:nvPicPr>
          <p:cNvPr id="3" name="Imagen 2">
            <a:extLst>
              <a:ext uri="{FF2B5EF4-FFF2-40B4-BE49-F238E27FC236}">
                <a16:creationId xmlns:a16="http://schemas.microsoft.com/office/drawing/2014/main" id="{51977399-8A17-41B8-85FE-E57531A82C98}"/>
              </a:ext>
            </a:extLst>
          </p:cNvPr>
          <p:cNvPicPr>
            <a:picLocks noChangeAspect="1"/>
          </p:cNvPicPr>
          <p:nvPr/>
        </p:nvPicPr>
        <p:blipFill>
          <a:blip r:embed="rId3"/>
          <a:stretch>
            <a:fillRect/>
          </a:stretch>
        </p:blipFill>
        <p:spPr>
          <a:xfrm>
            <a:off x="3675178" y="847166"/>
            <a:ext cx="4734067" cy="5499848"/>
          </a:xfrm>
          <a:prstGeom prst="rect">
            <a:avLst/>
          </a:prstGeom>
        </p:spPr>
      </p:pic>
      <p:pic>
        <p:nvPicPr>
          <p:cNvPr id="4" name="Imagen 3">
            <a:extLst>
              <a:ext uri="{FF2B5EF4-FFF2-40B4-BE49-F238E27FC236}">
                <a16:creationId xmlns:a16="http://schemas.microsoft.com/office/drawing/2014/main" id="{A84CEDD3-6D05-4A7E-A2C5-D269B8AA0CAA}"/>
              </a:ext>
            </a:extLst>
          </p:cNvPr>
          <p:cNvPicPr>
            <a:picLocks noChangeAspect="1"/>
          </p:cNvPicPr>
          <p:nvPr/>
        </p:nvPicPr>
        <p:blipFill>
          <a:blip r:embed="rId4"/>
          <a:stretch>
            <a:fillRect/>
          </a:stretch>
        </p:blipFill>
        <p:spPr>
          <a:xfrm>
            <a:off x="8409245" y="1414462"/>
            <a:ext cx="3716080" cy="4029075"/>
          </a:xfrm>
          <a:prstGeom prst="rect">
            <a:avLst/>
          </a:prstGeom>
        </p:spPr>
      </p:pic>
    </p:spTree>
    <p:extLst>
      <p:ext uri="{BB962C8B-B14F-4D97-AF65-F5344CB8AC3E}">
        <p14:creationId xmlns:p14="http://schemas.microsoft.com/office/powerpoint/2010/main" val="905544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FBE3BF-140E-4A19-A00B-66799BC74237}"/>
              </a:ext>
            </a:extLst>
          </p:cNvPr>
          <p:cNvSpPr>
            <a:spLocks noGrp="1"/>
          </p:cNvSpPr>
          <p:nvPr>
            <p:ph type="title"/>
          </p:nvPr>
        </p:nvSpPr>
        <p:spPr/>
        <p:txBody>
          <a:bodyPr/>
          <a:lstStyle/>
          <a:p>
            <a:r>
              <a:rPr lang="es-MX" dirty="0"/>
              <a:t>Ventajas </a:t>
            </a:r>
          </a:p>
        </p:txBody>
      </p:sp>
      <p:sp>
        <p:nvSpPr>
          <p:cNvPr id="3" name="Marcador de texto 2">
            <a:extLst>
              <a:ext uri="{FF2B5EF4-FFF2-40B4-BE49-F238E27FC236}">
                <a16:creationId xmlns:a16="http://schemas.microsoft.com/office/drawing/2014/main" id="{0C836501-153F-4716-905D-C7925C6275B1}"/>
              </a:ext>
            </a:extLst>
          </p:cNvPr>
          <p:cNvSpPr>
            <a:spLocks noGrp="1"/>
          </p:cNvSpPr>
          <p:nvPr>
            <p:ph type="body" idx="1"/>
          </p:nvPr>
        </p:nvSpPr>
        <p:spPr/>
        <p:txBody>
          <a:bodyPr/>
          <a:lstStyle/>
          <a:p>
            <a:r>
              <a:rPr lang="es-MX" dirty="0"/>
              <a:t>Ventajas</a:t>
            </a:r>
          </a:p>
        </p:txBody>
      </p:sp>
      <p:sp>
        <p:nvSpPr>
          <p:cNvPr id="4" name="Marcador de contenido 3">
            <a:extLst>
              <a:ext uri="{FF2B5EF4-FFF2-40B4-BE49-F238E27FC236}">
                <a16:creationId xmlns:a16="http://schemas.microsoft.com/office/drawing/2014/main" id="{FB006886-ABD7-4F14-9B5F-3F45C26580FA}"/>
              </a:ext>
            </a:extLst>
          </p:cNvPr>
          <p:cNvSpPr>
            <a:spLocks noGrp="1"/>
          </p:cNvSpPr>
          <p:nvPr>
            <p:ph sz="half" idx="2"/>
          </p:nvPr>
        </p:nvSpPr>
        <p:spPr/>
        <p:txBody>
          <a:bodyPr>
            <a:normAutofit lnSpcReduction="10000"/>
          </a:bodyPr>
          <a:lstStyle/>
          <a:p>
            <a:r>
              <a:rPr lang="es-MX" dirty="0"/>
              <a:t>Fácil manejo por personal de enfermería</a:t>
            </a:r>
          </a:p>
          <a:p>
            <a:r>
              <a:rPr lang="es-MX" dirty="0"/>
              <a:t>Monitorización fácil en traslados</a:t>
            </a:r>
          </a:p>
          <a:p>
            <a:r>
              <a:rPr lang="es-MX" dirty="0"/>
              <a:t>Inicios rápido de tratamientos</a:t>
            </a:r>
          </a:p>
          <a:p>
            <a:r>
              <a:rPr lang="es-MX" dirty="0"/>
              <a:t>Toma de decisiones en breve</a:t>
            </a:r>
          </a:p>
          <a:p>
            <a:r>
              <a:rPr lang="es-MX" dirty="0"/>
              <a:t>No precisa de calibración externa como el SWAN O PICCO</a:t>
            </a:r>
          </a:p>
          <a:p>
            <a:r>
              <a:rPr lang="es-MX" dirty="0"/>
              <a:t>Solo requiere catéter arterial </a:t>
            </a:r>
            <a:r>
              <a:rPr lang="es-MX" dirty="0" err="1"/>
              <a:t>periferico</a:t>
            </a:r>
            <a:endParaRPr lang="es-MX" dirty="0"/>
          </a:p>
        </p:txBody>
      </p:sp>
      <p:sp>
        <p:nvSpPr>
          <p:cNvPr id="5" name="Marcador de texto 4">
            <a:extLst>
              <a:ext uri="{FF2B5EF4-FFF2-40B4-BE49-F238E27FC236}">
                <a16:creationId xmlns:a16="http://schemas.microsoft.com/office/drawing/2014/main" id="{A70311D9-6DEB-4D15-BC07-A5F6CD28B62D}"/>
              </a:ext>
            </a:extLst>
          </p:cNvPr>
          <p:cNvSpPr>
            <a:spLocks noGrp="1"/>
          </p:cNvSpPr>
          <p:nvPr>
            <p:ph type="body" sz="quarter" idx="3"/>
          </p:nvPr>
        </p:nvSpPr>
        <p:spPr/>
        <p:txBody>
          <a:bodyPr/>
          <a:lstStyle/>
          <a:p>
            <a:r>
              <a:rPr lang="es-MX" dirty="0"/>
              <a:t>Limitaciones</a:t>
            </a:r>
          </a:p>
        </p:txBody>
      </p:sp>
      <p:sp>
        <p:nvSpPr>
          <p:cNvPr id="6" name="Marcador de contenido 5">
            <a:extLst>
              <a:ext uri="{FF2B5EF4-FFF2-40B4-BE49-F238E27FC236}">
                <a16:creationId xmlns:a16="http://schemas.microsoft.com/office/drawing/2014/main" id="{B66878CA-C3EA-4FA1-97E4-2BA0FEAF4A20}"/>
              </a:ext>
            </a:extLst>
          </p:cNvPr>
          <p:cNvSpPr>
            <a:spLocks noGrp="1"/>
          </p:cNvSpPr>
          <p:nvPr>
            <p:ph sz="quarter" idx="4"/>
          </p:nvPr>
        </p:nvSpPr>
        <p:spPr/>
        <p:txBody>
          <a:bodyPr>
            <a:normAutofit lnSpcReduction="10000"/>
          </a:bodyPr>
          <a:lstStyle/>
          <a:p>
            <a:r>
              <a:rPr lang="es-MX" dirty="0"/>
              <a:t>El BIAC altera resultados del GC</a:t>
            </a:r>
          </a:p>
          <a:p>
            <a:r>
              <a:rPr lang="es-MX" dirty="0"/>
              <a:t>ARRITMIAS alteran la VVS</a:t>
            </a:r>
          </a:p>
          <a:p>
            <a:r>
              <a:rPr lang="es-MX" dirty="0"/>
              <a:t>IMC &gt;30 ESTIMA UN PORCENTAJE DE ERROR EN MEDICIONES.</a:t>
            </a:r>
          </a:p>
        </p:txBody>
      </p:sp>
    </p:spTree>
    <p:extLst>
      <p:ext uri="{BB962C8B-B14F-4D97-AF65-F5344CB8AC3E}">
        <p14:creationId xmlns:p14="http://schemas.microsoft.com/office/powerpoint/2010/main" val="2740925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6861A-0397-4E33-8E40-40AD8E3C71A2}"/>
              </a:ext>
            </a:extLst>
          </p:cNvPr>
          <p:cNvSpPr>
            <a:spLocks noGrp="1"/>
          </p:cNvSpPr>
          <p:nvPr>
            <p:ph type="title"/>
          </p:nvPr>
        </p:nvSpPr>
        <p:spPr/>
        <p:txBody>
          <a:bodyPr/>
          <a:lstStyle/>
          <a:p>
            <a:r>
              <a:rPr lang="es-MX" dirty="0"/>
              <a:t>PAPEL DE ENFERMERIA </a:t>
            </a:r>
          </a:p>
        </p:txBody>
      </p:sp>
      <p:sp>
        <p:nvSpPr>
          <p:cNvPr id="3" name="Marcador de texto 2">
            <a:extLst>
              <a:ext uri="{FF2B5EF4-FFF2-40B4-BE49-F238E27FC236}">
                <a16:creationId xmlns:a16="http://schemas.microsoft.com/office/drawing/2014/main" id="{E568CDF0-C68F-4B3B-A064-54E7782967B2}"/>
              </a:ext>
            </a:extLst>
          </p:cNvPr>
          <p:cNvSpPr>
            <a:spLocks noGrp="1"/>
          </p:cNvSpPr>
          <p:nvPr>
            <p:ph type="body" idx="1"/>
          </p:nvPr>
        </p:nvSpPr>
        <p:spPr/>
        <p:txBody>
          <a:bodyPr/>
          <a:lstStyle/>
          <a:p>
            <a:r>
              <a:rPr lang="es-MX" dirty="0"/>
              <a:t>MONITOREO </a:t>
            </a:r>
          </a:p>
        </p:txBody>
      </p:sp>
      <p:sp>
        <p:nvSpPr>
          <p:cNvPr id="4" name="Marcador de contenido 3">
            <a:extLst>
              <a:ext uri="{FF2B5EF4-FFF2-40B4-BE49-F238E27FC236}">
                <a16:creationId xmlns:a16="http://schemas.microsoft.com/office/drawing/2014/main" id="{AFC502B0-6F67-4CB0-A5B7-7F262EEDDE54}"/>
              </a:ext>
            </a:extLst>
          </p:cNvPr>
          <p:cNvSpPr>
            <a:spLocks noGrp="1"/>
          </p:cNvSpPr>
          <p:nvPr>
            <p:ph sz="half" idx="2"/>
          </p:nvPr>
        </p:nvSpPr>
        <p:spPr/>
        <p:txBody>
          <a:bodyPr>
            <a:normAutofit fontScale="85000" lnSpcReduction="20000"/>
          </a:bodyPr>
          <a:lstStyle/>
          <a:p>
            <a:r>
              <a:rPr lang="es-ES" dirty="0"/>
              <a:t> SVO2 ( Saturación Venosa mixta) : Valores normales entre 60-80%</a:t>
            </a:r>
          </a:p>
          <a:p>
            <a:r>
              <a:rPr lang="es-ES" dirty="0"/>
              <a:t> GC ( Gasto Cardiaco) : Valores normales entre 4-6,5 l/min.</a:t>
            </a:r>
          </a:p>
          <a:p>
            <a:r>
              <a:rPr lang="es-ES" dirty="0"/>
              <a:t> VVS ( Variación del Volumen Sistólico) : Valores normales que oscilarán en relación al tipo de ventilación del paciente siendo mecánica o espontánea.</a:t>
            </a:r>
          </a:p>
          <a:p>
            <a:r>
              <a:rPr lang="es-ES" dirty="0"/>
              <a:t>RVS ( Resistencia Vascular Sistémica)</a:t>
            </a:r>
            <a:endParaRPr lang="es-MX" dirty="0"/>
          </a:p>
        </p:txBody>
      </p:sp>
      <p:sp>
        <p:nvSpPr>
          <p:cNvPr id="5" name="Marcador de texto 4">
            <a:extLst>
              <a:ext uri="{FF2B5EF4-FFF2-40B4-BE49-F238E27FC236}">
                <a16:creationId xmlns:a16="http://schemas.microsoft.com/office/drawing/2014/main" id="{81B2C590-5B47-4D10-A6B5-A28E960FEAF8}"/>
              </a:ext>
            </a:extLst>
          </p:cNvPr>
          <p:cNvSpPr>
            <a:spLocks noGrp="1"/>
          </p:cNvSpPr>
          <p:nvPr>
            <p:ph type="body" sz="quarter" idx="3"/>
          </p:nvPr>
        </p:nvSpPr>
        <p:spPr/>
        <p:txBody>
          <a:bodyPr/>
          <a:lstStyle/>
          <a:p>
            <a:r>
              <a:rPr lang="es-MX" dirty="0"/>
              <a:t>Principales cuidados de </a:t>
            </a:r>
            <a:r>
              <a:rPr lang="es-MX" dirty="0" err="1"/>
              <a:t>enfermeria</a:t>
            </a:r>
            <a:endParaRPr lang="es-MX" dirty="0"/>
          </a:p>
        </p:txBody>
      </p:sp>
      <p:sp>
        <p:nvSpPr>
          <p:cNvPr id="6" name="Marcador de contenido 5">
            <a:extLst>
              <a:ext uri="{FF2B5EF4-FFF2-40B4-BE49-F238E27FC236}">
                <a16:creationId xmlns:a16="http://schemas.microsoft.com/office/drawing/2014/main" id="{8F967A60-ECB2-45C3-9E3C-64F513C5F645}"/>
              </a:ext>
            </a:extLst>
          </p:cNvPr>
          <p:cNvSpPr>
            <a:spLocks noGrp="1"/>
          </p:cNvSpPr>
          <p:nvPr>
            <p:ph sz="quarter" idx="4"/>
          </p:nvPr>
        </p:nvSpPr>
        <p:spPr/>
        <p:txBody>
          <a:bodyPr>
            <a:normAutofit fontScale="85000" lnSpcReduction="20000"/>
          </a:bodyPr>
          <a:lstStyle/>
          <a:p>
            <a:r>
              <a:rPr lang="es-MX" dirty="0"/>
              <a:t>Cuidados clásicos del catéter arterial</a:t>
            </a:r>
          </a:p>
          <a:p>
            <a:r>
              <a:rPr lang="es-ES" dirty="0"/>
              <a:t>Mantenimiento de una buena señal de la curva arterial:</a:t>
            </a:r>
          </a:p>
          <a:p>
            <a:r>
              <a:rPr lang="es-ES" dirty="0"/>
              <a:t>Purgado.</a:t>
            </a:r>
          </a:p>
          <a:p>
            <a:r>
              <a:rPr lang="es-ES" dirty="0"/>
              <a:t>Calibración mediante 0 arterial siempre que fuera necesario.</a:t>
            </a:r>
          </a:p>
          <a:p>
            <a:r>
              <a:rPr lang="es-ES" dirty="0"/>
              <a:t>Correcta colocación de brazo o pierna donde estuviera situado el catéter arterial.</a:t>
            </a:r>
          </a:p>
          <a:p>
            <a:r>
              <a:rPr lang="es-ES" dirty="0"/>
              <a:t>No modificación de la línea del sistema </a:t>
            </a:r>
            <a:r>
              <a:rPr lang="es-ES" dirty="0" err="1"/>
              <a:t>Flotrac</a:t>
            </a:r>
            <a:r>
              <a:rPr lang="es-ES" dirty="0"/>
              <a:t>.</a:t>
            </a:r>
          </a:p>
          <a:p>
            <a:pPr marL="0" indent="0">
              <a:buNone/>
            </a:pPr>
            <a:r>
              <a:rPr lang="es-ES" dirty="0"/>
              <a:t>     Vigilar : Color de la piel y llenado   capilar, nivel de consciencia y permeabilidad de la vía aérea</a:t>
            </a:r>
            <a:endParaRPr lang="es-MX" dirty="0"/>
          </a:p>
        </p:txBody>
      </p:sp>
    </p:spTree>
    <p:extLst>
      <p:ext uri="{BB962C8B-B14F-4D97-AF65-F5344CB8AC3E}">
        <p14:creationId xmlns:p14="http://schemas.microsoft.com/office/powerpoint/2010/main" val="1657262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1C40D-BC89-40C3-ADA6-CC85688C110B}"/>
              </a:ext>
            </a:extLst>
          </p:cNvPr>
          <p:cNvSpPr>
            <a:spLocks noGrp="1"/>
          </p:cNvSpPr>
          <p:nvPr>
            <p:ph type="title"/>
          </p:nvPr>
        </p:nvSpPr>
        <p:spPr/>
        <p:txBody>
          <a:bodyPr/>
          <a:lstStyle/>
          <a:p>
            <a:r>
              <a:rPr lang="es-MX" dirty="0" err="1"/>
              <a:t>Swan</a:t>
            </a:r>
            <a:r>
              <a:rPr lang="es-MX" dirty="0"/>
              <a:t> </a:t>
            </a:r>
            <a:r>
              <a:rPr lang="es-MX" dirty="0" err="1"/>
              <a:t>ganz</a:t>
            </a:r>
            <a:endParaRPr lang="es-MX" dirty="0"/>
          </a:p>
        </p:txBody>
      </p:sp>
      <p:pic>
        <p:nvPicPr>
          <p:cNvPr id="3" name="Imagen 2">
            <a:extLst>
              <a:ext uri="{FF2B5EF4-FFF2-40B4-BE49-F238E27FC236}">
                <a16:creationId xmlns:a16="http://schemas.microsoft.com/office/drawing/2014/main" id="{9F5FA30A-CB4E-4CB5-96F9-025BB2A9A05D}"/>
              </a:ext>
            </a:extLst>
          </p:cNvPr>
          <p:cNvPicPr>
            <a:picLocks noChangeAspect="1"/>
          </p:cNvPicPr>
          <p:nvPr/>
        </p:nvPicPr>
        <p:blipFill>
          <a:blip r:embed="rId2"/>
          <a:stretch>
            <a:fillRect/>
          </a:stretch>
        </p:blipFill>
        <p:spPr>
          <a:xfrm>
            <a:off x="3886199" y="1123836"/>
            <a:ext cx="7593105" cy="4601184"/>
          </a:xfrm>
          <a:prstGeom prst="rect">
            <a:avLst/>
          </a:prstGeom>
        </p:spPr>
      </p:pic>
    </p:spTree>
    <p:extLst>
      <p:ext uri="{BB962C8B-B14F-4D97-AF65-F5344CB8AC3E}">
        <p14:creationId xmlns:p14="http://schemas.microsoft.com/office/powerpoint/2010/main" val="1995237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1A3E4-F034-4897-83B1-8FB8F66624FA}"/>
              </a:ext>
            </a:extLst>
          </p:cNvPr>
          <p:cNvSpPr>
            <a:spLocks noGrp="1"/>
          </p:cNvSpPr>
          <p:nvPr>
            <p:ph type="title"/>
          </p:nvPr>
        </p:nvSpPr>
        <p:spPr/>
        <p:txBody>
          <a:bodyPr/>
          <a:lstStyle/>
          <a:p>
            <a:r>
              <a:rPr lang="es-MX" dirty="0"/>
              <a:t>Resumen</a:t>
            </a:r>
          </a:p>
        </p:txBody>
      </p:sp>
      <p:sp>
        <p:nvSpPr>
          <p:cNvPr id="4" name="Marcador de contenido 3">
            <a:extLst>
              <a:ext uri="{FF2B5EF4-FFF2-40B4-BE49-F238E27FC236}">
                <a16:creationId xmlns:a16="http://schemas.microsoft.com/office/drawing/2014/main" id="{30129DEB-D310-43A6-BF42-F7683E94E67A}"/>
              </a:ext>
            </a:extLst>
          </p:cNvPr>
          <p:cNvSpPr>
            <a:spLocks noGrp="1"/>
          </p:cNvSpPr>
          <p:nvPr>
            <p:ph sz="half" idx="2"/>
          </p:nvPr>
        </p:nvSpPr>
        <p:spPr>
          <a:xfrm>
            <a:off x="4744764" y="1552448"/>
            <a:ext cx="5682488" cy="4023360"/>
          </a:xfrm>
        </p:spPr>
        <p:txBody>
          <a:bodyPr>
            <a:normAutofit/>
          </a:bodyPr>
          <a:lstStyle/>
          <a:p>
            <a:pPr algn="just"/>
            <a:r>
              <a:rPr lang="es-ES" b="0" i="0" dirty="0">
                <a:solidFill>
                  <a:srgbClr val="404040"/>
                </a:solidFill>
                <a:effectLst/>
                <a:latin typeface="Arial" panose="020B0604020202020204" pitchFamily="34" charset="0"/>
              </a:rPr>
              <a:t>El catéter </a:t>
            </a:r>
            <a:r>
              <a:rPr lang="es-ES" b="0" i="0" dirty="0" err="1">
                <a:solidFill>
                  <a:srgbClr val="404040"/>
                </a:solidFill>
                <a:effectLst/>
                <a:latin typeface="Arial" panose="020B0604020202020204" pitchFamily="34" charset="0"/>
              </a:rPr>
              <a:t>Swan</a:t>
            </a:r>
            <a:r>
              <a:rPr lang="es-ES" b="0" i="0" dirty="0">
                <a:solidFill>
                  <a:srgbClr val="404040"/>
                </a:solidFill>
                <a:effectLst/>
                <a:latin typeface="Arial" panose="020B0604020202020204" pitchFamily="34" charset="0"/>
              </a:rPr>
              <a:t> </a:t>
            </a:r>
            <a:r>
              <a:rPr lang="es-ES" b="0" i="0" dirty="0" err="1">
                <a:solidFill>
                  <a:srgbClr val="404040"/>
                </a:solidFill>
                <a:effectLst/>
                <a:latin typeface="Arial" panose="020B0604020202020204" pitchFamily="34" charset="0"/>
              </a:rPr>
              <a:t>Ganz</a:t>
            </a:r>
            <a:r>
              <a:rPr lang="es-ES" b="0" i="0" dirty="0">
                <a:solidFill>
                  <a:srgbClr val="404040"/>
                </a:solidFill>
                <a:effectLst/>
                <a:latin typeface="Arial" panose="020B0604020202020204" pitchFamily="34" charset="0"/>
              </a:rPr>
              <a:t> es un tipo de catéter central, usado para la monitorización hemodinámica invasiva en la aurícula derecha y la arteria pulmonar del paciente crítico. Tiene varias luces y dispositivos, a través de los cuales se pueden medir los diferentes parámetros a controlar como son gasto cardíaco, presión venosa central, presión de la arteria pulmonar, saturación venosa mixta, temperatura central, administración de medicación y extracción de muestras.</a:t>
            </a:r>
            <a:endParaRPr lang="es-MX" dirty="0"/>
          </a:p>
        </p:txBody>
      </p:sp>
    </p:spTree>
    <p:extLst>
      <p:ext uri="{BB962C8B-B14F-4D97-AF65-F5344CB8AC3E}">
        <p14:creationId xmlns:p14="http://schemas.microsoft.com/office/powerpoint/2010/main" val="2774528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7C70A6C-96A5-4567-B4A7-0ECD1D78117E}"/>
              </a:ext>
            </a:extLst>
          </p:cNvPr>
          <p:cNvPicPr>
            <a:picLocks noChangeAspect="1"/>
          </p:cNvPicPr>
          <p:nvPr/>
        </p:nvPicPr>
        <p:blipFill>
          <a:blip r:embed="rId2"/>
          <a:stretch>
            <a:fillRect/>
          </a:stretch>
        </p:blipFill>
        <p:spPr>
          <a:xfrm>
            <a:off x="6243918" y="951379"/>
            <a:ext cx="5589494" cy="4373656"/>
          </a:xfrm>
          <a:prstGeom prst="rect">
            <a:avLst/>
          </a:prstGeom>
        </p:spPr>
      </p:pic>
      <p:sp>
        <p:nvSpPr>
          <p:cNvPr id="3" name="CuadroTexto 2">
            <a:extLst>
              <a:ext uri="{FF2B5EF4-FFF2-40B4-BE49-F238E27FC236}">
                <a16:creationId xmlns:a16="http://schemas.microsoft.com/office/drawing/2014/main" id="{763C43E6-E510-4BDB-96A0-41BF62C4427E}"/>
              </a:ext>
            </a:extLst>
          </p:cNvPr>
          <p:cNvSpPr txBox="1"/>
          <p:nvPr/>
        </p:nvSpPr>
        <p:spPr>
          <a:xfrm>
            <a:off x="358588" y="951379"/>
            <a:ext cx="5544671" cy="5047536"/>
          </a:xfrm>
          <a:prstGeom prst="rect">
            <a:avLst/>
          </a:prstGeom>
          <a:noFill/>
        </p:spPr>
        <p:txBody>
          <a:bodyPr wrap="square" rtlCol="0">
            <a:spAutoFit/>
          </a:bodyPr>
          <a:lstStyle/>
          <a:p>
            <a:r>
              <a:rPr lang="es-ES" sz="1600" dirty="0"/>
              <a:t>Luz proximal: la cual se encuentra a unos 30 </a:t>
            </a:r>
            <a:r>
              <a:rPr lang="es-ES" sz="1600" dirty="0" err="1"/>
              <a:t>cms</a:t>
            </a:r>
            <a:r>
              <a:rPr lang="es-ES" sz="1600" dirty="0"/>
              <a:t> de la punta del catéter, en la aurícula derecha y sirve para medir la PVC, la PAD e inyectar el </a:t>
            </a:r>
            <a:r>
              <a:rPr lang="es-ES" sz="1600" dirty="0" err="1"/>
              <a:t>bolus</a:t>
            </a:r>
            <a:r>
              <a:rPr lang="es-ES" sz="1600" dirty="0"/>
              <a:t> térmico. Puede usarse para administrar medicación.</a:t>
            </a:r>
          </a:p>
          <a:p>
            <a:pPr algn="just">
              <a:buFont typeface="Arial" panose="020B0604020202020204" pitchFamily="34" charset="0"/>
              <a:buChar char="•"/>
            </a:pPr>
            <a:r>
              <a:rPr lang="es-ES" sz="1600" b="0" i="0" u="sng" dirty="0">
                <a:solidFill>
                  <a:srgbClr val="404040"/>
                </a:solidFill>
                <a:effectLst/>
                <a:latin typeface="Arial" panose="020B0604020202020204" pitchFamily="34" charset="0"/>
              </a:rPr>
              <a:t>Luz distal:</a:t>
            </a:r>
            <a:r>
              <a:rPr lang="es-ES" sz="1600" b="0" i="0" dirty="0">
                <a:solidFill>
                  <a:srgbClr val="404040"/>
                </a:solidFill>
                <a:effectLst/>
                <a:latin typeface="Arial" panose="020B0604020202020204" pitchFamily="34" charset="0"/>
              </a:rPr>
              <a:t> se encuentra en la punta del catéter, en la arteria pulmonar. Se usa para medir la presión de enclavamiento o PCP (con el globo inflado) y la PAP (con el globo desinflado) y para la extracción de gases venosos mixtos.</a:t>
            </a:r>
          </a:p>
          <a:p>
            <a:pPr algn="just">
              <a:buFont typeface="Arial" panose="020B0604020202020204" pitchFamily="34" charset="0"/>
              <a:buChar char="•"/>
            </a:pPr>
            <a:r>
              <a:rPr lang="es-ES" sz="1600" b="0" i="0" u="sng" dirty="0">
                <a:solidFill>
                  <a:srgbClr val="404040"/>
                </a:solidFill>
                <a:effectLst/>
                <a:latin typeface="Arial" panose="020B0604020202020204" pitchFamily="34" charset="0"/>
              </a:rPr>
              <a:t>Luz del balón o luz neumática:</a:t>
            </a:r>
            <a:r>
              <a:rPr lang="es-ES" sz="1600" b="0" i="0" dirty="0">
                <a:solidFill>
                  <a:srgbClr val="404040"/>
                </a:solidFill>
                <a:effectLst/>
                <a:latin typeface="Arial" panose="020B0604020202020204" pitchFamily="34" charset="0"/>
              </a:rPr>
              <a:t> se sitúa a unos 2 centímetros de la parte final del catéter donde tiene el balón de entre 0.8 y 1.5 </a:t>
            </a:r>
            <a:r>
              <a:rPr lang="es-ES" sz="1600" b="0" i="0" dirty="0" err="1">
                <a:solidFill>
                  <a:srgbClr val="404040"/>
                </a:solidFill>
                <a:effectLst/>
                <a:latin typeface="Arial" panose="020B0604020202020204" pitchFamily="34" charset="0"/>
              </a:rPr>
              <a:t>cms</a:t>
            </a:r>
            <a:r>
              <a:rPr lang="es-ES" sz="1600" b="0" i="0" dirty="0">
                <a:solidFill>
                  <a:srgbClr val="404040"/>
                </a:solidFill>
                <a:effectLst/>
                <a:latin typeface="Arial" panose="020B0604020202020204" pitchFamily="34" charset="0"/>
              </a:rPr>
              <a:t> de capacidad, el cual se infla o desinfla a través de una válvula conectada a una jeringuilla de 1.5 </a:t>
            </a:r>
            <a:r>
              <a:rPr lang="es-ES" sz="1600" b="0" i="0" dirty="0" err="1">
                <a:solidFill>
                  <a:srgbClr val="404040"/>
                </a:solidFill>
                <a:effectLst/>
                <a:latin typeface="Arial" panose="020B0604020202020204" pitchFamily="34" charset="0"/>
              </a:rPr>
              <a:t>cms</a:t>
            </a:r>
            <a:r>
              <a:rPr lang="es-ES" sz="1600" b="0" i="0" dirty="0">
                <a:solidFill>
                  <a:srgbClr val="404040"/>
                </a:solidFill>
                <a:effectLst/>
                <a:latin typeface="Arial" panose="020B0604020202020204" pitchFamily="34" charset="0"/>
              </a:rPr>
              <a:t> que hay en el extremo externo del catéter. Al llenar el balón de aire este se hincha y así permite la medición de la PCP o presión de enclavamiento.</a:t>
            </a:r>
          </a:p>
          <a:p>
            <a:pPr algn="just">
              <a:buFont typeface="Arial" panose="020B0604020202020204" pitchFamily="34" charset="0"/>
              <a:buChar char="•"/>
            </a:pPr>
            <a:r>
              <a:rPr lang="es-ES" sz="1600" b="0" i="0" u="sng" dirty="0">
                <a:solidFill>
                  <a:srgbClr val="404040"/>
                </a:solidFill>
                <a:effectLst/>
                <a:latin typeface="Arial" panose="020B0604020202020204" pitchFamily="34" charset="0"/>
              </a:rPr>
              <a:t>Termistor:</a:t>
            </a:r>
            <a:r>
              <a:rPr lang="es-ES" sz="1600" b="0" i="0" dirty="0">
                <a:solidFill>
                  <a:srgbClr val="404040"/>
                </a:solidFill>
                <a:effectLst/>
                <a:latin typeface="Arial" panose="020B0604020202020204" pitchFamily="34" charset="0"/>
              </a:rPr>
              <a:t> es el sensor de la temperatura que se encuentra a 4 </a:t>
            </a:r>
            <a:r>
              <a:rPr lang="es-ES" sz="1600" b="0" i="0" dirty="0" err="1">
                <a:solidFill>
                  <a:srgbClr val="404040"/>
                </a:solidFill>
                <a:effectLst/>
                <a:latin typeface="Arial" panose="020B0604020202020204" pitchFamily="34" charset="0"/>
              </a:rPr>
              <a:t>cms</a:t>
            </a:r>
            <a:r>
              <a:rPr lang="es-ES" sz="1600" b="0" i="0" dirty="0">
                <a:solidFill>
                  <a:srgbClr val="404040"/>
                </a:solidFill>
                <a:effectLst/>
                <a:latin typeface="Arial" panose="020B0604020202020204" pitchFamily="34" charset="0"/>
              </a:rPr>
              <a:t> del final del catéter y el que se usa para monitorizar el Gasto Cardíaco. </a:t>
            </a:r>
          </a:p>
          <a:p>
            <a:endParaRPr lang="es-MX" dirty="0"/>
          </a:p>
        </p:txBody>
      </p:sp>
    </p:spTree>
    <p:extLst>
      <p:ext uri="{BB962C8B-B14F-4D97-AF65-F5344CB8AC3E}">
        <p14:creationId xmlns:p14="http://schemas.microsoft.com/office/powerpoint/2010/main" val="491298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A8AACA8-DAF9-4157-BC7C-643F9ED42297}"/>
              </a:ext>
            </a:extLst>
          </p:cNvPr>
          <p:cNvPicPr>
            <a:picLocks noChangeAspect="1"/>
          </p:cNvPicPr>
          <p:nvPr/>
        </p:nvPicPr>
        <p:blipFill>
          <a:blip r:embed="rId2"/>
          <a:stretch>
            <a:fillRect/>
          </a:stretch>
        </p:blipFill>
        <p:spPr>
          <a:xfrm>
            <a:off x="3524250" y="470647"/>
            <a:ext cx="5143500" cy="5916706"/>
          </a:xfrm>
          <a:prstGeom prst="rect">
            <a:avLst/>
          </a:prstGeom>
        </p:spPr>
      </p:pic>
    </p:spTree>
    <p:extLst>
      <p:ext uri="{BB962C8B-B14F-4D97-AF65-F5344CB8AC3E}">
        <p14:creationId xmlns:p14="http://schemas.microsoft.com/office/powerpoint/2010/main" val="2708717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159A4B-F518-467E-BD52-5CFDF8EFB2A2}"/>
              </a:ext>
            </a:extLst>
          </p:cNvPr>
          <p:cNvSpPr>
            <a:spLocks noGrp="1"/>
          </p:cNvSpPr>
          <p:nvPr>
            <p:ph type="title"/>
          </p:nvPr>
        </p:nvSpPr>
        <p:spPr/>
        <p:txBody>
          <a:bodyPr/>
          <a:lstStyle/>
          <a:p>
            <a:r>
              <a:rPr lang="es-MX" dirty="0"/>
              <a:t>Montaje</a:t>
            </a:r>
          </a:p>
        </p:txBody>
      </p:sp>
      <p:pic>
        <p:nvPicPr>
          <p:cNvPr id="4" name="Imagen 3">
            <a:extLst>
              <a:ext uri="{FF2B5EF4-FFF2-40B4-BE49-F238E27FC236}">
                <a16:creationId xmlns:a16="http://schemas.microsoft.com/office/drawing/2014/main" id="{8D106222-0594-455F-B6F8-187D7437AEA2}"/>
              </a:ext>
            </a:extLst>
          </p:cNvPr>
          <p:cNvPicPr>
            <a:picLocks noChangeAspect="1"/>
          </p:cNvPicPr>
          <p:nvPr/>
        </p:nvPicPr>
        <p:blipFill>
          <a:blip r:embed="rId2"/>
          <a:stretch>
            <a:fillRect/>
          </a:stretch>
        </p:blipFill>
        <p:spPr>
          <a:xfrm>
            <a:off x="2111562" y="490111"/>
            <a:ext cx="4308289" cy="5868634"/>
          </a:xfrm>
          <a:prstGeom prst="rect">
            <a:avLst/>
          </a:prstGeom>
        </p:spPr>
      </p:pic>
      <p:pic>
        <p:nvPicPr>
          <p:cNvPr id="5" name="Imagen 4">
            <a:extLst>
              <a:ext uri="{FF2B5EF4-FFF2-40B4-BE49-F238E27FC236}">
                <a16:creationId xmlns:a16="http://schemas.microsoft.com/office/drawing/2014/main" id="{422BD394-E5E2-4DC7-8DFB-9FCE049A095F}"/>
              </a:ext>
            </a:extLst>
          </p:cNvPr>
          <p:cNvPicPr>
            <a:picLocks noChangeAspect="1"/>
          </p:cNvPicPr>
          <p:nvPr/>
        </p:nvPicPr>
        <p:blipFill>
          <a:blip r:embed="rId3"/>
          <a:stretch>
            <a:fillRect/>
          </a:stretch>
        </p:blipFill>
        <p:spPr>
          <a:xfrm>
            <a:off x="6795581" y="597688"/>
            <a:ext cx="5143500" cy="5859490"/>
          </a:xfrm>
          <a:prstGeom prst="rect">
            <a:avLst/>
          </a:prstGeom>
        </p:spPr>
      </p:pic>
    </p:spTree>
    <p:extLst>
      <p:ext uri="{BB962C8B-B14F-4D97-AF65-F5344CB8AC3E}">
        <p14:creationId xmlns:p14="http://schemas.microsoft.com/office/powerpoint/2010/main" val="2090300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E6923-BDAA-4C1A-9491-3A19503AC34D}"/>
              </a:ext>
            </a:extLst>
          </p:cNvPr>
          <p:cNvSpPr>
            <a:spLocks noGrp="1"/>
          </p:cNvSpPr>
          <p:nvPr>
            <p:ph type="title"/>
          </p:nvPr>
        </p:nvSpPr>
        <p:spPr/>
        <p:txBody>
          <a:bodyPr/>
          <a:lstStyle/>
          <a:p>
            <a:r>
              <a:rPr lang="es-MX" dirty="0"/>
              <a:t>Curvas y presiones</a:t>
            </a:r>
          </a:p>
        </p:txBody>
      </p:sp>
      <p:pic>
        <p:nvPicPr>
          <p:cNvPr id="3" name="Imagen 2">
            <a:extLst>
              <a:ext uri="{FF2B5EF4-FFF2-40B4-BE49-F238E27FC236}">
                <a16:creationId xmlns:a16="http://schemas.microsoft.com/office/drawing/2014/main" id="{83552364-021B-4940-A7BF-6C959AA04FB1}"/>
              </a:ext>
            </a:extLst>
          </p:cNvPr>
          <p:cNvPicPr>
            <a:picLocks noChangeAspect="1"/>
          </p:cNvPicPr>
          <p:nvPr/>
        </p:nvPicPr>
        <p:blipFill>
          <a:blip r:embed="rId2"/>
          <a:stretch>
            <a:fillRect/>
          </a:stretch>
        </p:blipFill>
        <p:spPr>
          <a:xfrm>
            <a:off x="4414183" y="317013"/>
            <a:ext cx="7056157" cy="4940787"/>
          </a:xfrm>
          <a:prstGeom prst="rect">
            <a:avLst/>
          </a:prstGeom>
        </p:spPr>
      </p:pic>
      <p:sp>
        <p:nvSpPr>
          <p:cNvPr id="4" name="CuadroTexto 3">
            <a:extLst>
              <a:ext uri="{FF2B5EF4-FFF2-40B4-BE49-F238E27FC236}">
                <a16:creationId xmlns:a16="http://schemas.microsoft.com/office/drawing/2014/main" id="{18AF615A-5708-4169-B9CE-74254E1CF504}"/>
              </a:ext>
            </a:extLst>
          </p:cNvPr>
          <p:cNvSpPr txBox="1"/>
          <p:nvPr/>
        </p:nvSpPr>
        <p:spPr>
          <a:xfrm>
            <a:off x="3483122" y="5397500"/>
            <a:ext cx="8394699" cy="1292662"/>
          </a:xfrm>
          <a:prstGeom prst="rect">
            <a:avLst/>
          </a:prstGeom>
          <a:noFill/>
        </p:spPr>
        <p:txBody>
          <a:bodyPr wrap="square" rtlCol="0">
            <a:spAutoFit/>
          </a:bodyPr>
          <a:lstStyle/>
          <a:p>
            <a:pPr algn="just"/>
            <a:r>
              <a:rPr lang="es-ES" sz="1200" b="0" i="0" u="sng" dirty="0">
                <a:solidFill>
                  <a:srgbClr val="404040"/>
                </a:solidFill>
                <a:effectLst/>
                <a:latin typeface="Arial" panose="020B0604020202020204" pitchFamily="34" charset="0"/>
              </a:rPr>
              <a:t>Presión Venosa Central (PVC):</a:t>
            </a:r>
            <a:r>
              <a:rPr lang="es-ES" sz="1200" b="0" i="0" dirty="0">
                <a:solidFill>
                  <a:srgbClr val="404040"/>
                </a:solidFill>
                <a:effectLst/>
                <a:latin typeface="Arial" panose="020B0604020202020204" pitchFamily="34" charset="0"/>
              </a:rPr>
              <a:t> 5-10mmHg o 5-14cm de agua.</a:t>
            </a:r>
          </a:p>
          <a:p>
            <a:pPr algn="just"/>
            <a:r>
              <a:rPr lang="es-ES" sz="1200" b="0" i="0" u="sng" dirty="0">
                <a:solidFill>
                  <a:srgbClr val="404040"/>
                </a:solidFill>
                <a:effectLst/>
                <a:latin typeface="Arial" panose="020B0604020202020204" pitchFamily="34" charset="0"/>
              </a:rPr>
              <a:t>Presión de la Aurícula Derecha (PAD):</a:t>
            </a:r>
            <a:r>
              <a:rPr lang="es-ES" sz="1200" b="0" i="0" dirty="0">
                <a:solidFill>
                  <a:srgbClr val="404040"/>
                </a:solidFill>
                <a:effectLst/>
                <a:latin typeface="Arial" panose="020B0604020202020204" pitchFamily="34" charset="0"/>
              </a:rPr>
              <a:t> 2-6mmHg</a:t>
            </a:r>
          </a:p>
          <a:p>
            <a:pPr algn="just"/>
            <a:r>
              <a:rPr lang="es-ES" sz="1200" b="0" i="0" u="sng" dirty="0">
                <a:solidFill>
                  <a:srgbClr val="404040"/>
                </a:solidFill>
                <a:effectLst/>
                <a:latin typeface="Arial" panose="020B0604020202020204" pitchFamily="34" charset="0"/>
              </a:rPr>
              <a:t>Presión de enclavamiento o presión capilar pulmonar (PCP):</a:t>
            </a:r>
            <a:r>
              <a:rPr lang="es-ES" sz="1200" b="0" i="0" dirty="0">
                <a:solidFill>
                  <a:srgbClr val="404040"/>
                </a:solidFill>
                <a:effectLst/>
                <a:latin typeface="Arial" panose="020B0604020202020204" pitchFamily="34" charset="0"/>
              </a:rPr>
              <a:t> 6-12 </a:t>
            </a:r>
            <a:r>
              <a:rPr lang="es-ES" sz="1200" b="0" i="0" dirty="0" err="1">
                <a:solidFill>
                  <a:srgbClr val="404040"/>
                </a:solidFill>
                <a:effectLst/>
                <a:latin typeface="Arial" panose="020B0604020202020204" pitchFamily="34" charset="0"/>
              </a:rPr>
              <a:t>mmHg</a:t>
            </a:r>
            <a:r>
              <a:rPr lang="es-ES" sz="1200" b="0" i="0" dirty="0">
                <a:solidFill>
                  <a:srgbClr val="404040"/>
                </a:solidFill>
                <a:effectLst/>
                <a:latin typeface="Arial" panose="020B0604020202020204" pitchFamily="34" charset="0"/>
              </a:rPr>
              <a:t>. Es una presión similar a la de la aurícula izquierda, nos da una idea de la efectividad del corazón izquierdo.</a:t>
            </a:r>
          </a:p>
          <a:p>
            <a:pPr algn="just"/>
            <a:r>
              <a:rPr lang="es-ES" sz="1200" b="0" i="0" u="sng" dirty="0">
                <a:solidFill>
                  <a:srgbClr val="404040"/>
                </a:solidFill>
                <a:effectLst/>
                <a:latin typeface="Arial" panose="020B0604020202020204" pitchFamily="34" charset="0"/>
              </a:rPr>
              <a:t>Presión de la arteria pulmonar (PAP):</a:t>
            </a:r>
            <a:r>
              <a:rPr lang="es-ES" sz="1200" b="0" i="0" dirty="0">
                <a:solidFill>
                  <a:srgbClr val="404040"/>
                </a:solidFill>
                <a:effectLst/>
                <a:latin typeface="Arial" panose="020B0604020202020204" pitchFamily="34" charset="0"/>
              </a:rPr>
              <a:t> 15-30mmHg de sistólica, 8-15 </a:t>
            </a:r>
            <a:r>
              <a:rPr lang="es-ES" sz="1200" b="0" i="0" dirty="0" err="1">
                <a:solidFill>
                  <a:srgbClr val="404040"/>
                </a:solidFill>
                <a:effectLst/>
                <a:latin typeface="Arial" panose="020B0604020202020204" pitchFamily="34" charset="0"/>
              </a:rPr>
              <a:t>mmHg</a:t>
            </a:r>
            <a:r>
              <a:rPr lang="es-ES" sz="1200" b="0" i="0" dirty="0">
                <a:solidFill>
                  <a:srgbClr val="404040"/>
                </a:solidFill>
                <a:effectLst/>
                <a:latin typeface="Arial" panose="020B0604020202020204" pitchFamily="34" charset="0"/>
              </a:rPr>
              <a:t> de diastólica y 9-19mmHg de media.</a:t>
            </a:r>
          </a:p>
          <a:p>
            <a:endParaRPr lang="es-MX" dirty="0"/>
          </a:p>
        </p:txBody>
      </p:sp>
    </p:spTree>
    <p:extLst>
      <p:ext uri="{BB962C8B-B14F-4D97-AF65-F5344CB8AC3E}">
        <p14:creationId xmlns:p14="http://schemas.microsoft.com/office/powerpoint/2010/main" val="241011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C638537-AB16-416E-ABD9-8D77A7B33176}"/>
              </a:ext>
            </a:extLst>
          </p:cNvPr>
          <p:cNvPicPr>
            <a:picLocks noChangeAspect="1"/>
          </p:cNvPicPr>
          <p:nvPr/>
        </p:nvPicPr>
        <p:blipFill rotWithShape="1">
          <a:blip r:embed="rId2"/>
          <a:srcRect l="7450" t="17450" r="10343" b="10589"/>
          <a:stretch/>
        </p:blipFill>
        <p:spPr>
          <a:xfrm>
            <a:off x="2789517" y="1015107"/>
            <a:ext cx="6790764" cy="4458337"/>
          </a:xfrm>
          <a:prstGeom prst="rect">
            <a:avLst/>
          </a:prstGeom>
        </p:spPr>
      </p:pic>
      <p:sp>
        <p:nvSpPr>
          <p:cNvPr id="3" name="Rectángulo 2">
            <a:extLst>
              <a:ext uri="{FF2B5EF4-FFF2-40B4-BE49-F238E27FC236}">
                <a16:creationId xmlns:a16="http://schemas.microsoft.com/office/drawing/2014/main" id="{669D97C7-30D7-46CE-B690-593376774776}"/>
              </a:ext>
            </a:extLst>
          </p:cNvPr>
          <p:cNvSpPr/>
          <p:nvPr/>
        </p:nvSpPr>
        <p:spPr>
          <a:xfrm>
            <a:off x="764110" y="245666"/>
            <a:ext cx="10663779" cy="769441"/>
          </a:xfrm>
          <a:prstGeom prst="rect">
            <a:avLst/>
          </a:prstGeom>
          <a:noFill/>
        </p:spPr>
        <p:txBody>
          <a:bodyPr wrap="square" lIns="91440" tIns="45720" rIns="91440" bIns="45720">
            <a:spAutoFit/>
          </a:bodyPr>
          <a:lstStyle/>
          <a:p>
            <a:pPr algn="ctr"/>
            <a:r>
              <a:rPr lang="es-ES" sz="4400" dirty="0">
                <a:ln w="0"/>
                <a:effectLst>
                  <a:outerShdw blurRad="38100" dist="19050" dir="2700000" algn="tl" rotWithShape="0">
                    <a:schemeClr val="dk1">
                      <a:alpha val="40000"/>
                    </a:schemeClr>
                  </a:outerShdw>
                </a:effectLst>
              </a:rPr>
              <a:t>El papel de enfermería en el monitoreo</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6573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DAD5C33-F78F-40BC-933E-4297CB7071D5}"/>
              </a:ext>
            </a:extLst>
          </p:cNvPr>
          <p:cNvPicPr>
            <a:picLocks noChangeAspect="1"/>
          </p:cNvPicPr>
          <p:nvPr/>
        </p:nvPicPr>
        <p:blipFill rotWithShape="1">
          <a:blip r:embed="rId2"/>
          <a:srcRect t="23137" b="12157"/>
          <a:stretch/>
        </p:blipFill>
        <p:spPr>
          <a:xfrm>
            <a:off x="1291113" y="773205"/>
            <a:ext cx="9305364" cy="5311589"/>
          </a:xfrm>
          <a:prstGeom prst="rect">
            <a:avLst/>
          </a:prstGeom>
        </p:spPr>
      </p:pic>
    </p:spTree>
    <p:extLst>
      <p:ext uri="{BB962C8B-B14F-4D97-AF65-F5344CB8AC3E}">
        <p14:creationId xmlns:p14="http://schemas.microsoft.com/office/powerpoint/2010/main" val="2137772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D8D51B3-0A4E-4ABA-8E02-57D111B12073}"/>
              </a:ext>
            </a:extLst>
          </p:cNvPr>
          <p:cNvPicPr>
            <a:picLocks noChangeAspect="1"/>
          </p:cNvPicPr>
          <p:nvPr/>
        </p:nvPicPr>
        <p:blipFill>
          <a:blip r:embed="rId2"/>
          <a:stretch>
            <a:fillRect/>
          </a:stretch>
        </p:blipFill>
        <p:spPr>
          <a:xfrm>
            <a:off x="2205319" y="726141"/>
            <a:ext cx="8175810" cy="5419166"/>
          </a:xfrm>
          <a:prstGeom prst="rect">
            <a:avLst/>
          </a:prstGeom>
        </p:spPr>
      </p:pic>
    </p:spTree>
    <p:extLst>
      <p:ext uri="{BB962C8B-B14F-4D97-AF65-F5344CB8AC3E}">
        <p14:creationId xmlns:p14="http://schemas.microsoft.com/office/powerpoint/2010/main" val="3381613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624999E-463C-4C6F-A05C-F76D016558A9}"/>
              </a:ext>
            </a:extLst>
          </p:cNvPr>
          <p:cNvPicPr>
            <a:picLocks noChangeAspect="1"/>
          </p:cNvPicPr>
          <p:nvPr/>
        </p:nvPicPr>
        <p:blipFill>
          <a:blip r:embed="rId2"/>
          <a:stretch>
            <a:fillRect/>
          </a:stretch>
        </p:blipFill>
        <p:spPr>
          <a:xfrm>
            <a:off x="2312893" y="632010"/>
            <a:ext cx="8162365" cy="5903259"/>
          </a:xfrm>
          <a:prstGeom prst="rect">
            <a:avLst/>
          </a:prstGeom>
        </p:spPr>
      </p:pic>
    </p:spTree>
    <p:extLst>
      <p:ext uri="{BB962C8B-B14F-4D97-AF65-F5344CB8AC3E}">
        <p14:creationId xmlns:p14="http://schemas.microsoft.com/office/powerpoint/2010/main" val="1292177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9540E-7502-4B2A-B9AB-DD7A6E34A13F}"/>
              </a:ext>
            </a:extLst>
          </p:cNvPr>
          <p:cNvSpPr>
            <a:spLocks noGrp="1"/>
          </p:cNvSpPr>
          <p:nvPr>
            <p:ph type="title"/>
          </p:nvPr>
        </p:nvSpPr>
        <p:spPr/>
        <p:txBody>
          <a:bodyPr/>
          <a:lstStyle/>
          <a:p>
            <a:r>
              <a:rPr lang="es-MX" dirty="0"/>
              <a:t>Cuidados</a:t>
            </a:r>
          </a:p>
        </p:txBody>
      </p:sp>
      <p:sp>
        <p:nvSpPr>
          <p:cNvPr id="4" name="CuadroTexto 3">
            <a:extLst>
              <a:ext uri="{FF2B5EF4-FFF2-40B4-BE49-F238E27FC236}">
                <a16:creationId xmlns:a16="http://schemas.microsoft.com/office/drawing/2014/main" id="{A61F8C8B-1D15-4E5D-BC36-D0514F0E4150}"/>
              </a:ext>
            </a:extLst>
          </p:cNvPr>
          <p:cNvSpPr txBox="1"/>
          <p:nvPr/>
        </p:nvSpPr>
        <p:spPr>
          <a:xfrm>
            <a:off x="3532250" y="1324668"/>
            <a:ext cx="8126879" cy="3416320"/>
          </a:xfrm>
          <a:prstGeom prst="rect">
            <a:avLst/>
          </a:prstGeom>
          <a:noFill/>
        </p:spPr>
        <p:txBody>
          <a:bodyPr wrap="square">
            <a:spAutoFit/>
          </a:bodyPr>
          <a:lstStyle/>
          <a:p>
            <a:pPr marL="285750" indent="-285750" algn="just">
              <a:buFont typeface="Arial" panose="020B0604020202020204" pitchFamily="34" charset="0"/>
              <a:buChar char="•"/>
            </a:pPr>
            <a:r>
              <a:rPr lang="es-ES" dirty="0"/>
              <a:t>Mantener el catéter permeable y limpio en todo momento.</a:t>
            </a:r>
          </a:p>
          <a:p>
            <a:pPr marL="285750" indent="-285750" algn="just">
              <a:buFont typeface="Arial" panose="020B0604020202020204" pitchFamily="34" charset="0"/>
              <a:buChar char="•"/>
            </a:pPr>
            <a:r>
              <a:rPr lang="es-ES" dirty="0"/>
              <a:t>Comprobar y registrar las presiones detectadas.</a:t>
            </a:r>
          </a:p>
          <a:p>
            <a:pPr marL="285750" indent="-285750" algn="just">
              <a:buFont typeface="Arial" panose="020B0604020202020204" pitchFamily="34" charset="0"/>
              <a:buChar char="•"/>
            </a:pPr>
            <a:r>
              <a:rPr lang="es-ES" dirty="0"/>
              <a:t>Evitar la perfusión de soluciones hipertónicas y fármacos por el extremo distal para no lesionar la arteria pulmonar.</a:t>
            </a:r>
          </a:p>
          <a:p>
            <a:pPr marL="285750" indent="-285750" algn="just">
              <a:buFont typeface="Arial" panose="020B0604020202020204" pitchFamily="34" charset="0"/>
              <a:buChar char="•"/>
            </a:pPr>
            <a:r>
              <a:rPr lang="es-ES" dirty="0"/>
              <a:t>Prevenir las lesiones relacionadas con el inflado del balón siguiendo unas normas:</a:t>
            </a:r>
          </a:p>
          <a:p>
            <a:pPr marL="285750" indent="-285750" algn="just">
              <a:buFont typeface="Arial" panose="020B0604020202020204" pitchFamily="34" charset="0"/>
              <a:buChar char="•"/>
            </a:pPr>
            <a:r>
              <a:rPr lang="es-ES" dirty="0"/>
              <a:t>Hinchar siempre con aire, nunca con líquido y detener el inflamiento en cuanto aparezca presión de enclavamiento, cuya medición no debe durar más de 2 minutos.</a:t>
            </a:r>
          </a:p>
          <a:p>
            <a:pPr marL="285750" indent="-285750" algn="just">
              <a:buFont typeface="Arial" panose="020B0604020202020204" pitchFamily="34" charset="0"/>
              <a:buChar char="•"/>
            </a:pPr>
            <a:r>
              <a:rPr lang="es-ES" dirty="0"/>
              <a:t>No dejar nunca el globo hinchado ni cerrar la llave de la jeringuilla de enclavamiento mientras se está determinando la PCP, si no que se debe desinflar el balón siempre que se hayan terminado de medir las presiones.</a:t>
            </a:r>
          </a:p>
          <a:p>
            <a:pPr marL="285750" indent="-285750" algn="just">
              <a:buFont typeface="Arial" panose="020B0604020202020204" pitchFamily="34" charset="0"/>
              <a:buChar char="•"/>
            </a:pPr>
            <a:r>
              <a:rPr lang="es-ES" dirty="0"/>
              <a:t>Si se pierde o estropea la jeringuilla, nunca colocar otra mayor de 1 </a:t>
            </a:r>
            <a:r>
              <a:rPr lang="es-ES" dirty="0" err="1"/>
              <a:t>cc.</a:t>
            </a:r>
            <a:endParaRPr lang="es-MX" dirty="0"/>
          </a:p>
        </p:txBody>
      </p:sp>
    </p:spTree>
    <p:extLst>
      <p:ext uri="{BB962C8B-B14F-4D97-AF65-F5344CB8AC3E}">
        <p14:creationId xmlns:p14="http://schemas.microsoft.com/office/powerpoint/2010/main" val="800047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79D7B-F78D-4180-B43A-33B780BDD88A}"/>
              </a:ext>
            </a:extLst>
          </p:cNvPr>
          <p:cNvSpPr>
            <a:spLocks noGrp="1"/>
          </p:cNvSpPr>
          <p:nvPr>
            <p:ph type="title"/>
          </p:nvPr>
        </p:nvSpPr>
        <p:spPr/>
        <p:txBody>
          <a:bodyPr/>
          <a:lstStyle/>
          <a:p>
            <a:r>
              <a:rPr lang="es-MX" dirty="0"/>
              <a:t>Taller hemodinámico</a:t>
            </a:r>
          </a:p>
        </p:txBody>
      </p:sp>
      <p:pic>
        <p:nvPicPr>
          <p:cNvPr id="3" name="Imagen 2">
            <a:extLst>
              <a:ext uri="{FF2B5EF4-FFF2-40B4-BE49-F238E27FC236}">
                <a16:creationId xmlns:a16="http://schemas.microsoft.com/office/drawing/2014/main" id="{E5EC09B9-DC90-4E1A-89E2-E06B2DFCACD9}"/>
              </a:ext>
            </a:extLst>
          </p:cNvPr>
          <p:cNvPicPr>
            <a:picLocks noChangeAspect="1"/>
          </p:cNvPicPr>
          <p:nvPr/>
        </p:nvPicPr>
        <p:blipFill rotWithShape="1">
          <a:blip r:embed="rId2"/>
          <a:srcRect t="34112"/>
          <a:stretch/>
        </p:blipFill>
        <p:spPr>
          <a:xfrm>
            <a:off x="3334408" y="793376"/>
            <a:ext cx="3855749" cy="5378823"/>
          </a:xfrm>
          <a:prstGeom prst="rect">
            <a:avLst/>
          </a:prstGeom>
        </p:spPr>
      </p:pic>
      <p:pic>
        <p:nvPicPr>
          <p:cNvPr id="4" name="Imagen 3">
            <a:extLst>
              <a:ext uri="{FF2B5EF4-FFF2-40B4-BE49-F238E27FC236}">
                <a16:creationId xmlns:a16="http://schemas.microsoft.com/office/drawing/2014/main" id="{1885C59F-683F-4A1F-9A2A-4B2C8AA9517E}"/>
              </a:ext>
            </a:extLst>
          </p:cNvPr>
          <p:cNvPicPr>
            <a:picLocks noChangeAspect="1"/>
          </p:cNvPicPr>
          <p:nvPr/>
        </p:nvPicPr>
        <p:blipFill rotWithShape="1">
          <a:blip r:embed="rId3"/>
          <a:srcRect t="36666" b="24902"/>
          <a:stretch/>
        </p:blipFill>
        <p:spPr>
          <a:xfrm>
            <a:off x="7324165" y="793376"/>
            <a:ext cx="4745690" cy="5378822"/>
          </a:xfrm>
          <a:prstGeom prst="rect">
            <a:avLst/>
          </a:prstGeom>
        </p:spPr>
      </p:pic>
    </p:spTree>
    <p:extLst>
      <p:ext uri="{BB962C8B-B14F-4D97-AF65-F5344CB8AC3E}">
        <p14:creationId xmlns:p14="http://schemas.microsoft.com/office/powerpoint/2010/main" val="2184947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EC04CAB-6943-4E84-89CA-9CDAC976B1C9}"/>
              </a:ext>
            </a:extLst>
          </p:cNvPr>
          <p:cNvPicPr>
            <a:picLocks noChangeAspect="1"/>
          </p:cNvPicPr>
          <p:nvPr/>
        </p:nvPicPr>
        <p:blipFill>
          <a:blip r:embed="rId2"/>
          <a:stretch>
            <a:fillRect/>
          </a:stretch>
        </p:blipFill>
        <p:spPr>
          <a:xfrm>
            <a:off x="1195246" y="139147"/>
            <a:ext cx="8973766" cy="6201335"/>
          </a:xfrm>
          <a:prstGeom prst="rect">
            <a:avLst/>
          </a:prstGeom>
        </p:spPr>
      </p:pic>
    </p:spTree>
    <p:extLst>
      <p:ext uri="{BB962C8B-B14F-4D97-AF65-F5344CB8AC3E}">
        <p14:creationId xmlns:p14="http://schemas.microsoft.com/office/powerpoint/2010/main" val="500190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43162304-DA60-4C31-9E2B-E22F8DA75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8">
            <a:extLst>
              <a:ext uri="{FF2B5EF4-FFF2-40B4-BE49-F238E27FC236}">
                <a16:creationId xmlns:a16="http://schemas.microsoft.com/office/drawing/2014/main" id="{C4AE1EFF-264A-4A42-BEA1-0E875F40D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0">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2">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4">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B59A3892-CB75-4411-9A72-8E6067F8CCBC}"/>
              </a:ext>
            </a:extLst>
          </p:cNvPr>
          <p:cNvSpPr txBox="1"/>
          <p:nvPr/>
        </p:nvSpPr>
        <p:spPr>
          <a:xfrm>
            <a:off x="-574927" y="1444046"/>
            <a:ext cx="2436788" cy="3416344"/>
          </a:xfrm>
          <a:prstGeom prst="rect">
            <a:avLst/>
          </a:prstGeom>
        </p:spPr>
        <p:txBody>
          <a:bodyPr vert="horz" lIns="91440" tIns="45720" rIns="91440" bIns="45720" rtlCol="0" anchor="ctr">
            <a:normAutofit/>
          </a:bodyPr>
          <a:lstStyle/>
          <a:p>
            <a:pPr algn="ctr" defTabSz="914400">
              <a:lnSpc>
                <a:spcPct val="90000"/>
              </a:lnSpc>
              <a:spcAft>
                <a:spcPts val="600"/>
              </a:spcAft>
              <a:buClr>
                <a:schemeClr val="accent1"/>
              </a:buClr>
            </a:pPr>
            <a:r>
              <a:rPr lang="en-US" sz="2400">
                <a:solidFill>
                  <a:schemeClr val="bg1"/>
                </a:solidFill>
              </a:rPr>
              <a:t>Catéter</a:t>
            </a:r>
          </a:p>
          <a:p>
            <a:pPr algn="ctr" defTabSz="914400">
              <a:lnSpc>
                <a:spcPct val="90000"/>
              </a:lnSpc>
              <a:spcAft>
                <a:spcPts val="600"/>
              </a:spcAft>
              <a:buClr>
                <a:schemeClr val="accent1"/>
              </a:buClr>
            </a:pPr>
            <a:r>
              <a:rPr lang="en-US" sz="2400">
                <a:solidFill>
                  <a:schemeClr val="bg1"/>
                </a:solidFill>
              </a:rPr>
              <a:t>Venoso</a:t>
            </a:r>
          </a:p>
          <a:p>
            <a:pPr algn="ctr" defTabSz="914400">
              <a:lnSpc>
                <a:spcPct val="90000"/>
              </a:lnSpc>
              <a:spcAft>
                <a:spcPts val="600"/>
              </a:spcAft>
              <a:buClr>
                <a:schemeClr val="accent1"/>
              </a:buClr>
            </a:pPr>
            <a:r>
              <a:rPr lang="en-US" sz="2400">
                <a:solidFill>
                  <a:schemeClr val="bg1"/>
                </a:solidFill>
              </a:rPr>
              <a:t>Central</a:t>
            </a:r>
            <a:endParaRPr lang="en-US" sz="2400" dirty="0">
              <a:solidFill>
                <a:schemeClr val="bg1"/>
              </a:solidFill>
            </a:endParaRPr>
          </a:p>
        </p:txBody>
      </p:sp>
      <p:sp>
        <p:nvSpPr>
          <p:cNvPr id="17" name="Rectangle 16">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43CE6CD0-B02A-46C2-9E91-A6EE25E61DFD}"/>
              </a:ext>
            </a:extLst>
          </p:cNvPr>
          <p:cNvSpPr txBox="1"/>
          <p:nvPr/>
        </p:nvSpPr>
        <p:spPr>
          <a:xfrm>
            <a:off x="1615779" y="1716268"/>
            <a:ext cx="2942961" cy="3416320"/>
          </a:xfrm>
          <a:prstGeom prst="rect">
            <a:avLst/>
          </a:prstGeom>
          <a:noFill/>
        </p:spPr>
        <p:txBody>
          <a:bodyPr wrap="square" rtlCol="0">
            <a:spAutoFit/>
          </a:bodyPr>
          <a:lstStyle/>
          <a:p>
            <a:pPr algn="just"/>
            <a:r>
              <a:rPr lang="es-ES"/>
              <a:t>Es aquel que se posiciona intravascular o su punto llega a la vena cava superior, por acceso periférico, yugular, subclavia o femoral con el fin de administrar soluciones, medicamentos, nutrición parenteral total y/o efectuar medición de presiones intravasculares o procedimientos con fines terapéuticos. </a:t>
            </a:r>
            <a:endParaRPr lang="es-ES" dirty="0"/>
          </a:p>
        </p:txBody>
      </p:sp>
      <p:pic>
        <p:nvPicPr>
          <p:cNvPr id="5" name="Imagen 4">
            <a:extLst>
              <a:ext uri="{FF2B5EF4-FFF2-40B4-BE49-F238E27FC236}">
                <a16:creationId xmlns:a16="http://schemas.microsoft.com/office/drawing/2014/main" id="{DDD42872-3CB5-446E-843F-C3080ACCFAE6}"/>
              </a:ext>
            </a:extLst>
          </p:cNvPr>
          <p:cNvPicPr>
            <a:picLocks noChangeAspect="1"/>
          </p:cNvPicPr>
          <p:nvPr/>
        </p:nvPicPr>
        <p:blipFill rotWithShape="1">
          <a:blip r:embed="rId2"/>
          <a:srcRect l="25762" t="41376" r="64356" b="43401"/>
          <a:stretch/>
        </p:blipFill>
        <p:spPr>
          <a:xfrm>
            <a:off x="5950237" y="987398"/>
            <a:ext cx="1683025" cy="1457740"/>
          </a:xfrm>
          <a:prstGeom prst="rect">
            <a:avLst/>
          </a:prstGeom>
          <a:ln>
            <a:noFill/>
          </a:ln>
          <a:effectLst>
            <a:outerShdw blurRad="190500" algn="tl" rotWithShape="0">
              <a:srgbClr val="000000">
                <a:alpha val="70000"/>
              </a:srgbClr>
            </a:outerShdw>
          </a:effectLst>
        </p:spPr>
      </p:pic>
      <p:pic>
        <p:nvPicPr>
          <p:cNvPr id="23" name="Imagen 22">
            <a:extLst>
              <a:ext uri="{FF2B5EF4-FFF2-40B4-BE49-F238E27FC236}">
                <a16:creationId xmlns:a16="http://schemas.microsoft.com/office/drawing/2014/main" id="{21A46470-2FC4-46C4-9ACB-2F98731243A4}"/>
              </a:ext>
            </a:extLst>
          </p:cNvPr>
          <p:cNvPicPr>
            <a:picLocks noChangeAspect="1"/>
          </p:cNvPicPr>
          <p:nvPr/>
        </p:nvPicPr>
        <p:blipFill rotWithShape="1">
          <a:blip r:embed="rId2"/>
          <a:srcRect l="38410" t="40710" r="53933" b="38373"/>
          <a:stretch/>
        </p:blipFill>
        <p:spPr>
          <a:xfrm>
            <a:off x="7980357" y="2264229"/>
            <a:ext cx="1304023" cy="2002971"/>
          </a:xfrm>
          <a:prstGeom prst="rect">
            <a:avLst/>
          </a:prstGeom>
          <a:ln>
            <a:noFill/>
          </a:ln>
          <a:effectLst>
            <a:outerShdw blurRad="190500" algn="tl" rotWithShape="0">
              <a:srgbClr val="000000">
                <a:alpha val="70000"/>
              </a:srgbClr>
            </a:outerShdw>
          </a:effectLst>
        </p:spPr>
      </p:pic>
      <p:pic>
        <p:nvPicPr>
          <p:cNvPr id="24" name="Imagen 23">
            <a:extLst>
              <a:ext uri="{FF2B5EF4-FFF2-40B4-BE49-F238E27FC236}">
                <a16:creationId xmlns:a16="http://schemas.microsoft.com/office/drawing/2014/main" id="{7A4FC4A2-C18D-4689-8B02-07032B50B698}"/>
              </a:ext>
            </a:extLst>
          </p:cNvPr>
          <p:cNvPicPr>
            <a:picLocks noChangeAspect="1"/>
          </p:cNvPicPr>
          <p:nvPr/>
        </p:nvPicPr>
        <p:blipFill rotWithShape="1">
          <a:blip r:embed="rId2"/>
          <a:srcRect l="25873" t="60301" r="64245" b="20638"/>
          <a:stretch/>
        </p:blipFill>
        <p:spPr>
          <a:xfrm>
            <a:off x="5995905" y="4267200"/>
            <a:ext cx="1683026" cy="1825171"/>
          </a:xfrm>
          <a:prstGeom prst="rect">
            <a:avLst/>
          </a:prstGeom>
          <a:ln>
            <a:noFill/>
          </a:ln>
          <a:effectLst>
            <a:outerShdw blurRad="190500" algn="tl" rotWithShape="0">
              <a:srgbClr val="000000">
                <a:alpha val="70000"/>
              </a:srgbClr>
            </a:outerShdw>
          </a:effectLst>
        </p:spPr>
      </p:pic>
      <p:pic>
        <p:nvPicPr>
          <p:cNvPr id="25" name="Imagen 24">
            <a:extLst>
              <a:ext uri="{FF2B5EF4-FFF2-40B4-BE49-F238E27FC236}">
                <a16:creationId xmlns:a16="http://schemas.microsoft.com/office/drawing/2014/main" id="{FBF1BA12-795D-4CF7-A057-34BC66D6577B}"/>
              </a:ext>
            </a:extLst>
          </p:cNvPr>
          <p:cNvPicPr>
            <a:picLocks noChangeAspect="1"/>
          </p:cNvPicPr>
          <p:nvPr/>
        </p:nvPicPr>
        <p:blipFill rotWithShape="1">
          <a:blip r:embed="rId2"/>
          <a:srcRect l="37004" t="65114" r="55339" b="20486"/>
          <a:stretch/>
        </p:blipFill>
        <p:spPr>
          <a:xfrm>
            <a:off x="9627309" y="4490356"/>
            <a:ext cx="1304024" cy="13788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19575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9A3892-CB75-4411-9A72-8E6067F8CCBC}"/>
              </a:ext>
            </a:extLst>
          </p:cNvPr>
          <p:cNvSpPr txBox="1"/>
          <p:nvPr/>
        </p:nvSpPr>
        <p:spPr>
          <a:xfrm>
            <a:off x="-574927" y="1444046"/>
            <a:ext cx="2436788" cy="3416344"/>
          </a:xfrm>
          <a:prstGeom prst="rect">
            <a:avLst/>
          </a:prstGeom>
        </p:spPr>
        <p:txBody>
          <a:bodyPr vert="horz" lIns="91440" tIns="45720" rIns="91440" bIns="45720" rtlCol="0" anchor="ctr">
            <a:normAutofit/>
          </a:bodyPr>
          <a:lstStyle/>
          <a:p>
            <a:pPr algn="ctr" defTabSz="914400">
              <a:lnSpc>
                <a:spcPct val="90000"/>
              </a:lnSpc>
              <a:spcAft>
                <a:spcPts val="600"/>
              </a:spcAft>
              <a:buClr>
                <a:schemeClr val="accent1"/>
              </a:buClr>
            </a:pPr>
            <a:r>
              <a:rPr lang="en-US" sz="2400">
                <a:solidFill>
                  <a:schemeClr val="bg1"/>
                </a:solidFill>
              </a:rPr>
              <a:t>Catéter</a:t>
            </a:r>
          </a:p>
          <a:p>
            <a:pPr algn="ctr" defTabSz="914400">
              <a:lnSpc>
                <a:spcPct val="90000"/>
              </a:lnSpc>
              <a:spcAft>
                <a:spcPts val="600"/>
              </a:spcAft>
              <a:buClr>
                <a:schemeClr val="accent1"/>
              </a:buClr>
            </a:pPr>
            <a:r>
              <a:rPr lang="en-US" sz="2400">
                <a:solidFill>
                  <a:schemeClr val="bg1"/>
                </a:solidFill>
              </a:rPr>
              <a:t>Venoso</a:t>
            </a:r>
          </a:p>
          <a:p>
            <a:pPr algn="ctr" defTabSz="914400">
              <a:lnSpc>
                <a:spcPct val="90000"/>
              </a:lnSpc>
              <a:spcAft>
                <a:spcPts val="600"/>
              </a:spcAft>
              <a:buClr>
                <a:schemeClr val="accent1"/>
              </a:buClr>
            </a:pPr>
            <a:r>
              <a:rPr lang="en-US" sz="2400">
                <a:solidFill>
                  <a:schemeClr val="bg1"/>
                </a:solidFill>
              </a:rPr>
              <a:t>Central</a:t>
            </a:r>
            <a:endParaRPr lang="en-US" sz="2400" dirty="0">
              <a:solidFill>
                <a:schemeClr val="bg1"/>
              </a:solidFill>
            </a:endParaRPr>
          </a:p>
        </p:txBody>
      </p:sp>
      <p:sp>
        <p:nvSpPr>
          <p:cNvPr id="4" name="CuadroTexto 3">
            <a:extLst>
              <a:ext uri="{FF2B5EF4-FFF2-40B4-BE49-F238E27FC236}">
                <a16:creationId xmlns:a16="http://schemas.microsoft.com/office/drawing/2014/main" id="{34C87AB2-20DB-4390-A764-5DF1415BC1E6}"/>
              </a:ext>
            </a:extLst>
          </p:cNvPr>
          <p:cNvSpPr txBox="1"/>
          <p:nvPr/>
        </p:nvSpPr>
        <p:spPr>
          <a:xfrm>
            <a:off x="970632" y="428401"/>
            <a:ext cx="2436788" cy="369332"/>
          </a:xfrm>
          <a:prstGeom prst="rect">
            <a:avLst/>
          </a:prstGeom>
          <a:noFill/>
        </p:spPr>
        <p:txBody>
          <a:bodyPr wrap="square" rtlCol="0">
            <a:spAutoFit/>
          </a:bodyPr>
          <a:lstStyle/>
          <a:p>
            <a:pPr algn="ctr"/>
            <a:r>
              <a:rPr lang="es-ES" b="1" dirty="0">
                <a:latin typeface="Arial" panose="020B0604020202020204" pitchFamily="34" charset="0"/>
                <a:cs typeface="Arial" panose="020B0604020202020204" pitchFamily="34" charset="0"/>
              </a:rPr>
              <a:t>Curación de catéter</a:t>
            </a:r>
            <a:r>
              <a:rPr lang="es-ES" dirty="0">
                <a:latin typeface="Arial" panose="020B0604020202020204" pitchFamily="34" charset="0"/>
                <a:cs typeface="Arial" panose="020B0604020202020204" pitchFamily="34" charset="0"/>
              </a:rPr>
              <a:t>:</a:t>
            </a:r>
          </a:p>
        </p:txBody>
      </p:sp>
      <p:sp>
        <p:nvSpPr>
          <p:cNvPr id="6" name="CuadroTexto 5">
            <a:extLst>
              <a:ext uri="{FF2B5EF4-FFF2-40B4-BE49-F238E27FC236}">
                <a16:creationId xmlns:a16="http://schemas.microsoft.com/office/drawing/2014/main" id="{33A455E8-AC9D-48BB-BBFF-011CA99F6220}"/>
              </a:ext>
            </a:extLst>
          </p:cNvPr>
          <p:cNvSpPr txBox="1"/>
          <p:nvPr/>
        </p:nvSpPr>
        <p:spPr>
          <a:xfrm>
            <a:off x="970632" y="979892"/>
            <a:ext cx="4386470" cy="2800767"/>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t>Trasladar material a la habitación del paciente en la mesa para procedimientos de terapia intravenosa</a:t>
            </a:r>
            <a:r>
              <a:rPr lang="es-ES" sz="1600" dirty="0">
                <a:sym typeface="Wingdings" panose="05000000000000000000" pitchFamily="2" charset="2"/>
              </a:rPr>
              <a:t>.</a:t>
            </a:r>
          </a:p>
          <a:p>
            <a:pPr marL="285750" indent="-285750" algn="just">
              <a:buFont typeface="Arial" panose="020B0604020202020204" pitchFamily="34" charset="0"/>
              <a:buChar char="•"/>
            </a:pPr>
            <a:r>
              <a:rPr lang="es-ES" sz="1600" dirty="0">
                <a:sym typeface="Wingdings" panose="05000000000000000000" pitchFamily="2" charset="2"/>
              </a:rPr>
              <a:t>Informar al paciente del procedimiento y colocar mascarillas.</a:t>
            </a:r>
          </a:p>
          <a:p>
            <a:pPr marL="285750" indent="-285750" algn="just">
              <a:buFont typeface="Arial" panose="020B0604020202020204" pitchFamily="34" charset="0"/>
              <a:buChar char="•"/>
            </a:pPr>
            <a:r>
              <a:rPr lang="es-ES" sz="1600" dirty="0">
                <a:sym typeface="Wingdings" panose="05000000000000000000" pitchFamily="2" charset="2"/>
              </a:rPr>
              <a:t>Realizar lavado de manos y colocar guantes no estériles.</a:t>
            </a:r>
          </a:p>
          <a:p>
            <a:pPr marL="285750" indent="-285750" algn="just">
              <a:buFont typeface="Arial" panose="020B0604020202020204" pitchFamily="34" charset="0"/>
              <a:buChar char="•"/>
            </a:pPr>
            <a:r>
              <a:rPr lang="es-ES" sz="1600" dirty="0">
                <a:sym typeface="Wingdings" panose="05000000000000000000" pitchFamily="2" charset="2"/>
              </a:rPr>
              <a:t>Retirar el apósito transparente de forma gentil.</a:t>
            </a:r>
          </a:p>
          <a:p>
            <a:pPr marL="285750" indent="-285750" algn="just">
              <a:buFont typeface="Arial" panose="020B0604020202020204" pitchFamily="34" charset="0"/>
              <a:buChar char="•"/>
            </a:pPr>
            <a:r>
              <a:rPr lang="es-ES" sz="1600" dirty="0">
                <a:sym typeface="Wingdings" panose="05000000000000000000" pitchFamily="2" charset="2"/>
              </a:rPr>
              <a:t>Realizar lavado de manos y calzar guantes estériles.</a:t>
            </a:r>
          </a:p>
        </p:txBody>
      </p:sp>
      <p:sp>
        <p:nvSpPr>
          <p:cNvPr id="7" name="CuadroTexto 6">
            <a:extLst>
              <a:ext uri="{FF2B5EF4-FFF2-40B4-BE49-F238E27FC236}">
                <a16:creationId xmlns:a16="http://schemas.microsoft.com/office/drawing/2014/main" id="{357CC71B-77BD-4409-8A44-2DFB02EFFCF6}"/>
              </a:ext>
            </a:extLst>
          </p:cNvPr>
          <p:cNvSpPr txBox="1"/>
          <p:nvPr/>
        </p:nvSpPr>
        <p:spPr>
          <a:xfrm>
            <a:off x="6096000" y="797739"/>
            <a:ext cx="4613366" cy="4062651"/>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sym typeface="Wingdings" panose="05000000000000000000" pitchFamily="2" charset="2"/>
              </a:rPr>
              <a:t>Realizar la antisepsia del sitio de inserción del catéter con tres tiempos de alcohol isopropílico al 70% del centro a la periferia y un tiempo de clorhexidina 2% con un diámetro de 10cm durante 30 </a:t>
            </a:r>
            <a:r>
              <a:rPr lang="es-ES" sz="1600" dirty="0" err="1">
                <a:sym typeface="Wingdings" panose="05000000000000000000" pitchFamily="2" charset="2"/>
              </a:rPr>
              <a:t>seg</a:t>
            </a:r>
            <a:r>
              <a:rPr lang="es-ES" sz="1600" dirty="0">
                <a:sym typeface="Wingdings" panose="05000000000000000000" pitchFamily="2" charset="2"/>
              </a:rPr>
              <a:t>, dejar actuar un minuto.</a:t>
            </a:r>
          </a:p>
          <a:p>
            <a:pPr marL="285750" indent="-285750" algn="just">
              <a:buFont typeface="Arial" panose="020B0604020202020204" pitchFamily="34" charset="0"/>
              <a:buChar char="•"/>
            </a:pPr>
            <a:r>
              <a:rPr lang="es-ES" sz="1600" dirty="0">
                <a:sym typeface="Wingdings" panose="05000000000000000000" pitchFamily="2" charset="2"/>
              </a:rPr>
              <a:t>Realizar cambio de guantes.</a:t>
            </a:r>
          </a:p>
          <a:p>
            <a:pPr marL="285750" indent="-285750" algn="just">
              <a:buFont typeface="Arial" panose="020B0604020202020204" pitchFamily="34" charset="0"/>
              <a:buChar char="•"/>
            </a:pPr>
            <a:r>
              <a:rPr lang="es-ES" sz="1600" dirty="0">
                <a:sym typeface="Wingdings" panose="05000000000000000000" pitchFamily="2" charset="2"/>
              </a:rPr>
              <a:t>Colocar campo estéril.</a:t>
            </a:r>
          </a:p>
          <a:p>
            <a:pPr marL="285750" indent="-285750" algn="just">
              <a:buFont typeface="Arial" panose="020B0604020202020204" pitchFamily="34" charset="0"/>
              <a:buChar char="•"/>
            </a:pPr>
            <a:r>
              <a:rPr lang="es-ES" sz="1600" dirty="0">
                <a:sym typeface="Wingdings" panose="05000000000000000000" pitchFamily="2" charset="2"/>
              </a:rPr>
              <a:t>Colocar </a:t>
            </a:r>
            <a:r>
              <a:rPr lang="es-ES" sz="1600" dirty="0" err="1">
                <a:sym typeface="Wingdings" panose="05000000000000000000" pitchFamily="2" charset="2"/>
              </a:rPr>
              <a:t>Biopatch</a:t>
            </a:r>
            <a:r>
              <a:rPr lang="es-ES" sz="1600" dirty="0">
                <a:sym typeface="Wingdings" panose="05000000000000000000" pitchFamily="2" charset="2"/>
              </a:rPr>
              <a:t> o apósito transparente con clorhexidina previa valoración.</a:t>
            </a:r>
          </a:p>
          <a:p>
            <a:pPr marL="285750" indent="-285750" algn="just">
              <a:buFont typeface="Arial" panose="020B0604020202020204" pitchFamily="34" charset="0"/>
              <a:buChar char="•"/>
            </a:pPr>
            <a:r>
              <a:rPr lang="es-ES" sz="1600" dirty="0">
                <a:sym typeface="Wingdings" panose="05000000000000000000" pitchFamily="2" charset="2"/>
              </a:rPr>
              <a:t>Fijar el eje del catéter con tiras de </a:t>
            </a:r>
            <a:r>
              <a:rPr lang="es-ES" sz="1600" dirty="0" err="1">
                <a:sym typeface="Wingdings" panose="05000000000000000000" pitchFamily="2" charset="2"/>
              </a:rPr>
              <a:t>steri-strip</a:t>
            </a:r>
            <a:r>
              <a:rPr lang="es-ES" sz="1600" dirty="0">
                <a:sym typeface="Wingdings" panose="05000000000000000000" pitchFamily="2" charset="2"/>
              </a:rPr>
              <a:t>.</a:t>
            </a:r>
          </a:p>
          <a:p>
            <a:pPr marL="285750" indent="-285750" algn="just">
              <a:buFont typeface="Arial" panose="020B0604020202020204" pitchFamily="34" charset="0"/>
              <a:buChar char="•"/>
            </a:pPr>
            <a:r>
              <a:rPr lang="es-ES" sz="1600" dirty="0">
                <a:sym typeface="Wingdings" panose="05000000000000000000" pitchFamily="2" charset="2"/>
              </a:rPr>
              <a:t>Cubrir completamente el catéter y el eje con apósito adherible transparente.</a:t>
            </a:r>
          </a:p>
          <a:p>
            <a:pPr marL="285750" indent="-285750" algn="just">
              <a:buFont typeface="Arial" panose="020B0604020202020204" pitchFamily="34" charset="0"/>
              <a:buChar char="•"/>
            </a:pPr>
            <a:r>
              <a:rPr lang="es-ES" sz="1600" dirty="0">
                <a:sym typeface="Wingdings" panose="05000000000000000000" pitchFamily="2" charset="2"/>
              </a:rPr>
              <a:t>Retirar el campo.</a:t>
            </a:r>
          </a:p>
          <a:p>
            <a:pPr marL="285750" indent="-285750" algn="just">
              <a:buFont typeface="Arial" panose="020B0604020202020204" pitchFamily="34" charset="0"/>
              <a:buChar char="•"/>
            </a:pPr>
            <a:r>
              <a:rPr lang="es-ES" sz="1600" dirty="0">
                <a:sym typeface="Wingdings" panose="05000000000000000000" pitchFamily="2" charset="2"/>
              </a:rPr>
              <a:t>Colocar en la curación fecha y nombre de la persona que lo realiza. </a:t>
            </a:r>
          </a:p>
          <a:p>
            <a:endParaRPr lang="es-ES" dirty="0"/>
          </a:p>
        </p:txBody>
      </p:sp>
      <p:pic>
        <p:nvPicPr>
          <p:cNvPr id="26" name="Imagen 25" descr="Imagen que contiene persona, mujer, comida, rosquilla&#10;&#10;Descripción generada automáticamente">
            <a:extLst>
              <a:ext uri="{FF2B5EF4-FFF2-40B4-BE49-F238E27FC236}">
                <a16:creationId xmlns:a16="http://schemas.microsoft.com/office/drawing/2014/main" id="{1FF54CBA-2C34-476E-8290-940BCD4E71D2}"/>
              </a:ext>
            </a:extLst>
          </p:cNvPr>
          <p:cNvPicPr>
            <a:picLocks noChangeAspect="1"/>
          </p:cNvPicPr>
          <p:nvPr/>
        </p:nvPicPr>
        <p:blipFill>
          <a:blip r:embed="rId2"/>
          <a:stretch>
            <a:fillRect/>
          </a:stretch>
        </p:blipFill>
        <p:spPr>
          <a:xfrm>
            <a:off x="6768439" y="4860390"/>
            <a:ext cx="3268488" cy="1779510"/>
          </a:xfrm>
          <a:prstGeom prst="rect">
            <a:avLst/>
          </a:prstGeom>
          <a:ln>
            <a:noFill/>
          </a:ln>
          <a:effectLst>
            <a:outerShdw blurRad="190500" algn="tl" rotWithShape="0">
              <a:srgbClr val="000000">
                <a:alpha val="70000"/>
              </a:srgbClr>
            </a:outerShdw>
          </a:effectLst>
        </p:spPr>
      </p:pic>
      <p:sp>
        <p:nvSpPr>
          <p:cNvPr id="27" name="CuadroTexto 26">
            <a:extLst>
              <a:ext uri="{FF2B5EF4-FFF2-40B4-BE49-F238E27FC236}">
                <a16:creationId xmlns:a16="http://schemas.microsoft.com/office/drawing/2014/main" id="{CB9D0A2B-C1F9-430F-8115-3669E342FEDD}"/>
              </a:ext>
            </a:extLst>
          </p:cNvPr>
          <p:cNvSpPr txBox="1"/>
          <p:nvPr/>
        </p:nvSpPr>
        <p:spPr>
          <a:xfrm>
            <a:off x="796742" y="4323342"/>
            <a:ext cx="4929809" cy="2277547"/>
          </a:xfrm>
          <a:prstGeom prst="rect">
            <a:avLst/>
          </a:prstGeom>
          <a:noFill/>
        </p:spPr>
        <p:txBody>
          <a:bodyPr wrap="square" rtlCol="0">
            <a:spAutoFit/>
          </a:bodyPr>
          <a:lstStyle/>
          <a:p>
            <a:r>
              <a:rPr lang="es-ES" sz="1600" b="1" dirty="0"/>
              <a:t>Nota:</a:t>
            </a:r>
          </a:p>
          <a:p>
            <a:pPr marL="285750" indent="-285750" algn="just">
              <a:buFont typeface="Arial" panose="020B0604020202020204" pitchFamily="34" charset="0"/>
              <a:buChar char="•"/>
            </a:pPr>
            <a:r>
              <a:rPr lang="es-ES" sz="1400" dirty="0"/>
              <a:t>Se realizará curación a las 24 horas de haberse instalado y posterior a este tiempo se colocará esponja con clorhexidina.</a:t>
            </a:r>
          </a:p>
          <a:p>
            <a:pPr marL="285750" indent="-285750" algn="just">
              <a:buFont typeface="Arial" panose="020B0604020202020204" pitchFamily="34" charset="0"/>
              <a:buChar char="•"/>
            </a:pPr>
            <a:r>
              <a:rPr lang="es-ES" sz="1400" dirty="0"/>
              <a:t>El cambio de apósito se realizará cada 72 horas si cuenta con dispositivo de clorhexidina y cada 7 días si se utiliza apósito transparente con clorhexidina o antes, si se encuentra húmedo, manchado o despegado.</a:t>
            </a:r>
          </a:p>
          <a:p>
            <a:pPr marL="285750" indent="-285750" algn="just">
              <a:buFont typeface="Arial" panose="020B0604020202020204" pitchFamily="34" charset="0"/>
              <a:buChar char="•"/>
            </a:pPr>
            <a:r>
              <a:rPr lang="es-ES" sz="1400" dirty="0"/>
              <a:t>En caso de presentar sangrado del sitio de inserción se cubrirá con gasa hemostática y realizar curación cada 72 horas.</a:t>
            </a:r>
          </a:p>
        </p:txBody>
      </p:sp>
    </p:spTree>
    <p:extLst>
      <p:ext uri="{BB962C8B-B14F-4D97-AF65-F5344CB8AC3E}">
        <p14:creationId xmlns:p14="http://schemas.microsoft.com/office/powerpoint/2010/main" val="3446241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Texto&#10;&#10;Descripción generada automáticamente">
            <a:extLst>
              <a:ext uri="{FF2B5EF4-FFF2-40B4-BE49-F238E27FC236}">
                <a16:creationId xmlns:a16="http://schemas.microsoft.com/office/drawing/2014/main" id="{8656008E-C5DF-4836-AB81-CCC2E01C2D06}"/>
              </a:ext>
            </a:extLst>
          </p:cNvPr>
          <p:cNvPicPr>
            <a:picLocks noChangeAspect="1"/>
          </p:cNvPicPr>
          <p:nvPr/>
        </p:nvPicPr>
        <p:blipFill>
          <a:blip r:embed="rId2"/>
          <a:stretch>
            <a:fillRect/>
          </a:stretch>
        </p:blipFill>
        <p:spPr>
          <a:xfrm rot="21012060">
            <a:off x="5753771" y="547914"/>
            <a:ext cx="4321628" cy="57621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Rectángulo 3">
            <a:extLst>
              <a:ext uri="{FF2B5EF4-FFF2-40B4-BE49-F238E27FC236}">
                <a16:creationId xmlns:a16="http://schemas.microsoft.com/office/drawing/2014/main" id="{96F28D1A-5991-4067-9E04-DA871C2392A5}"/>
              </a:ext>
            </a:extLst>
          </p:cNvPr>
          <p:cNvSpPr/>
          <p:nvPr/>
        </p:nvSpPr>
        <p:spPr>
          <a:xfrm>
            <a:off x="1196205" y="2755300"/>
            <a:ext cx="338554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¡GRACIAS!</a:t>
            </a:r>
          </a:p>
        </p:txBody>
      </p:sp>
    </p:spTree>
    <p:extLst>
      <p:ext uri="{BB962C8B-B14F-4D97-AF65-F5344CB8AC3E}">
        <p14:creationId xmlns:p14="http://schemas.microsoft.com/office/powerpoint/2010/main" val="4285721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ómo monitorizar sistema Ubuntu 16 Linux con Sysdig - Solvetic">
            <a:extLst>
              <a:ext uri="{FF2B5EF4-FFF2-40B4-BE49-F238E27FC236}">
                <a16:creationId xmlns:a16="http://schemas.microsoft.com/office/drawing/2014/main" id="{EB35D0C3-C734-4F59-8EDB-F4A4F82F5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255" y="2239617"/>
            <a:ext cx="3797234" cy="220631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69C30821-6776-4C1F-AF95-233C9897B4D7}"/>
              </a:ext>
            </a:extLst>
          </p:cNvPr>
          <p:cNvSpPr/>
          <p:nvPr/>
        </p:nvSpPr>
        <p:spPr>
          <a:xfrm>
            <a:off x="4706026" y="2551837"/>
            <a:ext cx="6601923" cy="1754326"/>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Monitorizar = avisar/ advertir</a:t>
            </a:r>
          </a:p>
        </p:txBody>
      </p:sp>
    </p:spTree>
    <p:extLst>
      <p:ext uri="{BB962C8B-B14F-4D97-AF65-F5344CB8AC3E}">
        <p14:creationId xmlns:p14="http://schemas.microsoft.com/office/powerpoint/2010/main" val="1695778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2EE8B-989B-4368-A4D7-CD4B2B316EBC}"/>
              </a:ext>
            </a:extLst>
          </p:cNvPr>
          <p:cNvSpPr>
            <a:spLocks noGrp="1"/>
          </p:cNvSpPr>
          <p:nvPr>
            <p:ph type="title"/>
          </p:nvPr>
        </p:nvSpPr>
        <p:spPr/>
        <p:txBody>
          <a:bodyPr/>
          <a:lstStyle/>
          <a:p>
            <a:r>
              <a:rPr lang="es-MX" dirty="0"/>
              <a:t>Presión arterial Invasiva</a:t>
            </a:r>
          </a:p>
        </p:txBody>
      </p:sp>
      <p:sp>
        <p:nvSpPr>
          <p:cNvPr id="6" name="Marcador de contenido 5">
            <a:extLst>
              <a:ext uri="{FF2B5EF4-FFF2-40B4-BE49-F238E27FC236}">
                <a16:creationId xmlns:a16="http://schemas.microsoft.com/office/drawing/2014/main" id="{ACCEA129-3B96-47BF-A553-BF326A78BD8A}"/>
              </a:ext>
            </a:extLst>
          </p:cNvPr>
          <p:cNvSpPr>
            <a:spLocks noGrp="1"/>
          </p:cNvSpPr>
          <p:nvPr>
            <p:ph sz="half" idx="1"/>
          </p:nvPr>
        </p:nvSpPr>
        <p:spPr/>
        <p:txBody>
          <a:bodyPr/>
          <a:lstStyle/>
          <a:p>
            <a:r>
              <a:rPr lang="es-MX" dirty="0"/>
              <a:t>Monitorizar pacientes inestables hemo dinámicamente . </a:t>
            </a:r>
          </a:p>
          <a:p>
            <a:r>
              <a:rPr lang="es-MX" dirty="0"/>
              <a:t>Titular drogas vasoactivas.</a:t>
            </a:r>
          </a:p>
          <a:p>
            <a:r>
              <a:rPr lang="es-MX" dirty="0"/>
              <a:t>Toma de muestras</a:t>
            </a:r>
          </a:p>
          <a:p>
            <a:endParaRPr lang="es-MX" dirty="0"/>
          </a:p>
        </p:txBody>
      </p:sp>
      <p:pic>
        <p:nvPicPr>
          <p:cNvPr id="8" name="Marcador de contenido 7">
            <a:extLst>
              <a:ext uri="{FF2B5EF4-FFF2-40B4-BE49-F238E27FC236}">
                <a16:creationId xmlns:a16="http://schemas.microsoft.com/office/drawing/2014/main" id="{A3089358-37BC-4103-9996-DCC47A6F02C3}"/>
              </a:ext>
            </a:extLst>
          </p:cNvPr>
          <p:cNvPicPr>
            <a:picLocks noGrp="1" noChangeAspect="1"/>
          </p:cNvPicPr>
          <p:nvPr>
            <p:ph sz="half" idx="2"/>
          </p:nvPr>
        </p:nvPicPr>
        <p:blipFill rotWithShape="1">
          <a:blip r:embed="rId2"/>
          <a:srcRect b="10731"/>
          <a:stretch/>
        </p:blipFill>
        <p:spPr>
          <a:xfrm>
            <a:off x="7050158" y="1644909"/>
            <a:ext cx="4615520" cy="3033107"/>
          </a:xfrm>
          <a:prstGeom prst="rect">
            <a:avLst/>
          </a:prstGeom>
        </p:spPr>
      </p:pic>
    </p:spTree>
    <p:extLst>
      <p:ext uri="{BB962C8B-B14F-4D97-AF65-F5344CB8AC3E}">
        <p14:creationId xmlns:p14="http://schemas.microsoft.com/office/powerpoint/2010/main" val="3053733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9E5CB7-7739-40D5-A26E-04051DB07981}"/>
              </a:ext>
            </a:extLst>
          </p:cNvPr>
          <p:cNvSpPr>
            <a:spLocks noGrp="1"/>
          </p:cNvSpPr>
          <p:nvPr>
            <p:ph type="title"/>
          </p:nvPr>
        </p:nvSpPr>
        <p:spPr/>
        <p:txBody>
          <a:bodyPr/>
          <a:lstStyle/>
          <a:p>
            <a:r>
              <a:rPr lang="es-MX" dirty="0"/>
              <a:t>Test de ALLEN</a:t>
            </a:r>
          </a:p>
        </p:txBody>
      </p:sp>
      <p:sp>
        <p:nvSpPr>
          <p:cNvPr id="3" name="Marcador de texto 2">
            <a:extLst>
              <a:ext uri="{FF2B5EF4-FFF2-40B4-BE49-F238E27FC236}">
                <a16:creationId xmlns:a16="http://schemas.microsoft.com/office/drawing/2014/main" id="{CA2FF68F-CCA7-4E2B-841C-088D5A28F7ED}"/>
              </a:ext>
            </a:extLst>
          </p:cNvPr>
          <p:cNvSpPr>
            <a:spLocks noGrp="1"/>
          </p:cNvSpPr>
          <p:nvPr>
            <p:ph type="body" idx="1"/>
          </p:nvPr>
        </p:nvSpPr>
        <p:spPr>
          <a:xfrm>
            <a:off x="3613912" y="719977"/>
            <a:ext cx="3474720" cy="807720"/>
          </a:xfrm>
        </p:spPr>
        <p:txBody>
          <a:bodyPr/>
          <a:lstStyle/>
          <a:p>
            <a:r>
              <a:rPr lang="es-MX" dirty="0"/>
              <a:t>Sirve para </a:t>
            </a:r>
          </a:p>
        </p:txBody>
      </p:sp>
      <p:sp>
        <p:nvSpPr>
          <p:cNvPr id="4" name="Marcador de contenido 3">
            <a:extLst>
              <a:ext uri="{FF2B5EF4-FFF2-40B4-BE49-F238E27FC236}">
                <a16:creationId xmlns:a16="http://schemas.microsoft.com/office/drawing/2014/main" id="{EE353364-E4DA-4359-8C66-8A869357C1B4}"/>
              </a:ext>
            </a:extLst>
          </p:cNvPr>
          <p:cNvSpPr>
            <a:spLocks noGrp="1"/>
          </p:cNvSpPr>
          <p:nvPr>
            <p:ph sz="half" idx="2"/>
          </p:nvPr>
        </p:nvSpPr>
        <p:spPr>
          <a:xfrm>
            <a:off x="3436112" y="267236"/>
            <a:ext cx="3474720" cy="4023360"/>
          </a:xfrm>
        </p:spPr>
        <p:txBody>
          <a:bodyPr>
            <a:normAutofit fontScale="62500" lnSpcReduction="20000"/>
          </a:bodyPr>
          <a:lstStyle/>
          <a:p>
            <a:r>
              <a:rPr lang="es-ES" dirty="0">
                <a:solidFill>
                  <a:srgbClr val="575757"/>
                </a:solidFill>
                <a:latin typeface="Georgia" panose="02040502050405020303" pitchFamily="18" charset="0"/>
              </a:rPr>
              <a:t>V</a:t>
            </a:r>
            <a:r>
              <a:rPr lang="es-ES" b="0" i="0" dirty="0">
                <a:solidFill>
                  <a:srgbClr val="575757"/>
                </a:solidFill>
                <a:effectLst/>
                <a:latin typeface="Georgia" panose="02040502050405020303" pitchFamily="18" charset="0"/>
              </a:rPr>
              <a:t>alorar la circulación colateral con el fin de proteger la mano de una posible isquemia</a:t>
            </a:r>
            <a:endParaRPr lang="es-MX" dirty="0"/>
          </a:p>
        </p:txBody>
      </p:sp>
      <p:sp>
        <p:nvSpPr>
          <p:cNvPr id="5" name="Marcador de texto 4">
            <a:extLst>
              <a:ext uri="{FF2B5EF4-FFF2-40B4-BE49-F238E27FC236}">
                <a16:creationId xmlns:a16="http://schemas.microsoft.com/office/drawing/2014/main" id="{84186015-E758-4C99-A833-F019D8C490C2}"/>
              </a:ext>
            </a:extLst>
          </p:cNvPr>
          <p:cNvSpPr>
            <a:spLocks noGrp="1"/>
          </p:cNvSpPr>
          <p:nvPr>
            <p:ph type="body" sz="quarter" idx="3"/>
          </p:nvPr>
        </p:nvSpPr>
        <p:spPr>
          <a:xfrm>
            <a:off x="7818463" y="719977"/>
            <a:ext cx="3474720" cy="813171"/>
          </a:xfrm>
        </p:spPr>
        <p:txBody>
          <a:bodyPr/>
          <a:lstStyle/>
          <a:p>
            <a:r>
              <a:rPr lang="es-MX" dirty="0"/>
              <a:t>Pasos</a:t>
            </a:r>
          </a:p>
        </p:txBody>
      </p:sp>
      <p:sp>
        <p:nvSpPr>
          <p:cNvPr id="6" name="Marcador de contenido 5">
            <a:extLst>
              <a:ext uri="{FF2B5EF4-FFF2-40B4-BE49-F238E27FC236}">
                <a16:creationId xmlns:a16="http://schemas.microsoft.com/office/drawing/2014/main" id="{0CC0C8A2-AD96-468D-A97D-358D5E83DF93}"/>
              </a:ext>
            </a:extLst>
          </p:cNvPr>
          <p:cNvSpPr>
            <a:spLocks noGrp="1"/>
          </p:cNvSpPr>
          <p:nvPr>
            <p:ph sz="quarter" idx="4"/>
          </p:nvPr>
        </p:nvSpPr>
        <p:spPr>
          <a:xfrm>
            <a:off x="7818463" y="1842036"/>
            <a:ext cx="3474720" cy="4023360"/>
          </a:xfrm>
        </p:spPr>
        <p:txBody>
          <a:bodyPr>
            <a:normAutofit fontScale="62500" lnSpcReduction="20000"/>
          </a:bodyPr>
          <a:lstStyle/>
          <a:p>
            <a:pPr algn="just">
              <a:buFont typeface="+mj-lt"/>
              <a:buAutoNum type="arabicPeriod"/>
            </a:pPr>
            <a:r>
              <a:rPr lang="es-ES" b="0" i="0" dirty="0">
                <a:solidFill>
                  <a:srgbClr val="575757"/>
                </a:solidFill>
                <a:effectLst/>
                <a:latin typeface="Georgia" panose="02040502050405020303" pitchFamily="18" charset="0"/>
              </a:rPr>
              <a:t>Colocar la mano del paciente hacia arriba.</a:t>
            </a:r>
          </a:p>
          <a:p>
            <a:pPr algn="just">
              <a:buFont typeface="+mj-lt"/>
              <a:buAutoNum type="arabicPeriod"/>
            </a:pPr>
            <a:r>
              <a:rPr lang="es-ES" b="0" i="0" dirty="0">
                <a:solidFill>
                  <a:srgbClr val="575757"/>
                </a:solidFill>
                <a:effectLst/>
                <a:latin typeface="Georgia" panose="02040502050405020303" pitchFamily="18" charset="0"/>
              </a:rPr>
              <a:t>Comprimir con los dedos índice y medio simultáneamente las arterias radial y cubital. De esta manera obstruimos el flujo sanguíneo.</a:t>
            </a:r>
          </a:p>
          <a:p>
            <a:pPr algn="just">
              <a:buFont typeface="+mj-lt"/>
              <a:buAutoNum type="arabicPeriod"/>
            </a:pPr>
            <a:r>
              <a:rPr lang="es-ES" b="0" i="0" dirty="0">
                <a:solidFill>
                  <a:srgbClr val="575757"/>
                </a:solidFill>
                <a:effectLst/>
                <a:latin typeface="Georgia" panose="02040502050405020303" pitchFamily="18" charset="0"/>
              </a:rPr>
              <a:t>Le pedimos al paciente que abra y cierre la mano varias veces, la palma de la mano quedará pálida.</a:t>
            </a:r>
          </a:p>
          <a:p>
            <a:pPr algn="just">
              <a:buFont typeface="+mj-lt"/>
              <a:buAutoNum type="arabicPeriod"/>
            </a:pPr>
            <a:r>
              <a:rPr lang="es-ES" b="0" i="0" dirty="0">
                <a:solidFill>
                  <a:srgbClr val="575757"/>
                </a:solidFill>
                <a:effectLst/>
                <a:latin typeface="Georgia" panose="02040502050405020303" pitchFamily="18" charset="0"/>
              </a:rPr>
              <a:t>Quitamos nuestros dedos que presionaban la arteria cubital y observamos cuanto tiempo tarda en recuperar el color la palma de la mano (lo normal es que tarde aproximadamente 7 segundos. Entre 8 segundos y 14 segundos es dudoso, más de 15 segundos se considera resultado negativo).</a:t>
            </a:r>
          </a:p>
          <a:p>
            <a:pPr algn="just">
              <a:buFont typeface="+mj-lt"/>
              <a:buAutoNum type="arabicPeriod"/>
            </a:pPr>
            <a:r>
              <a:rPr lang="es-ES" b="0" i="0" dirty="0">
                <a:solidFill>
                  <a:srgbClr val="575757"/>
                </a:solidFill>
                <a:effectLst/>
                <a:latin typeface="Georgia" panose="02040502050405020303" pitchFamily="18" charset="0"/>
              </a:rPr>
              <a:t>Repetiremos lo mismo con la arterial radial.</a:t>
            </a:r>
          </a:p>
          <a:p>
            <a:pPr algn="just">
              <a:buFont typeface="+mj-lt"/>
              <a:buAutoNum type="arabicPeriod"/>
            </a:pPr>
            <a:r>
              <a:rPr lang="es-ES" b="0" i="0" dirty="0">
                <a:solidFill>
                  <a:srgbClr val="575757"/>
                </a:solidFill>
                <a:effectLst/>
                <a:latin typeface="Georgia" panose="02040502050405020303" pitchFamily="18" charset="0"/>
              </a:rPr>
              <a:t>Es muy dudoso evaluarlo en paciente obeso, edematoso, quemados,  No se puede realizar cuando el paciente no puede colaborar.</a:t>
            </a:r>
          </a:p>
          <a:p>
            <a:endParaRPr lang="es-MX" dirty="0"/>
          </a:p>
        </p:txBody>
      </p:sp>
      <p:pic>
        <p:nvPicPr>
          <p:cNvPr id="7" name="Imagen 6">
            <a:extLst>
              <a:ext uri="{FF2B5EF4-FFF2-40B4-BE49-F238E27FC236}">
                <a16:creationId xmlns:a16="http://schemas.microsoft.com/office/drawing/2014/main" id="{ECE75FA0-EADF-4ED8-9D27-60EAA1D828E0}"/>
              </a:ext>
            </a:extLst>
          </p:cNvPr>
          <p:cNvPicPr>
            <a:picLocks noChangeAspect="1"/>
          </p:cNvPicPr>
          <p:nvPr/>
        </p:nvPicPr>
        <p:blipFill>
          <a:blip r:embed="rId2"/>
          <a:stretch>
            <a:fillRect/>
          </a:stretch>
        </p:blipFill>
        <p:spPr>
          <a:xfrm>
            <a:off x="3652387" y="2661398"/>
            <a:ext cx="3838575" cy="3476625"/>
          </a:xfrm>
          <a:prstGeom prst="rect">
            <a:avLst/>
          </a:prstGeom>
        </p:spPr>
      </p:pic>
    </p:spTree>
    <p:extLst>
      <p:ext uri="{BB962C8B-B14F-4D97-AF65-F5344CB8AC3E}">
        <p14:creationId xmlns:p14="http://schemas.microsoft.com/office/powerpoint/2010/main" val="1015283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0C31E8-E08F-4A82-B310-1D536E4F74A8}"/>
              </a:ext>
            </a:extLst>
          </p:cNvPr>
          <p:cNvSpPr>
            <a:spLocks noGrp="1"/>
          </p:cNvSpPr>
          <p:nvPr>
            <p:ph type="title"/>
          </p:nvPr>
        </p:nvSpPr>
        <p:spPr/>
        <p:txBody>
          <a:bodyPr/>
          <a:lstStyle/>
          <a:p>
            <a:r>
              <a:rPr lang="es-MX" dirty="0"/>
              <a:t>Montaje y preparación</a:t>
            </a:r>
          </a:p>
        </p:txBody>
      </p:sp>
      <p:pic>
        <p:nvPicPr>
          <p:cNvPr id="3" name="Imagen 2">
            <a:extLst>
              <a:ext uri="{FF2B5EF4-FFF2-40B4-BE49-F238E27FC236}">
                <a16:creationId xmlns:a16="http://schemas.microsoft.com/office/drawing/2014/main" id="{1DCAB229-2E0A-4D78-BB02-5EC91EFEAF06}"/>
              </a:ext>
            </a:extLst>
          </p:cNvPr>
          <p:cNvPicPr>
            <a:picLocks noChangeAspect="1"/>
          </p:cNvPicPr>
          <p:nvPr/>
        </p:nvPicPr>
        <p:blipFill rotWithShape="1">
          <a:blip r:embed="rId2"/>
          <a:srcRect l="2519" t="33439" r="3001" b="35611"/>
          <a:stretch/>
        </p:blipFill>
        <p:spPr>
          <a:xfrm>
            <a:off x="3536577" y="743180"/>
            <a:ext cx="2947482" cy="1398495"/>
          </a:xfrm>
          <a:prstGeom prst="rect">
            <a:avLst/>
          </a:prstGeom>
        </p:spPr>
      </p:pic>
      <p:sp>
        <p:nvSpPr>
          <p:cNvPr id="4" name="CuadroTexto 3">
            <a:extLst>
              <a:ext uri="{FF2B5EF4-FFF2-40B4-BE49-F238E27FC236}">
                <a16:creationId xmlns:a16="http://schemas.microsoft.com/office/drawing/2014/main" id="{5658C289-5F6C-40CC-A1DB-9D18A9127C99}"/>
              </a:ext>
            </a:extLst>
          </p:cNvPr>
          <p:cNvSpPr txBox="1"/>
          <p:nvPr/>
        </p:nvSpPr>
        <p:spPr>
          <a:xfrm>
            <a:off x="4114801" y="2141675"/>
            <a:ext cx="1981200" cy="369332"/>
          </a:xfrm>
          <a:prstGeom prst="rect">
            <a:avLst/>
          </a:prstGeom>
          <a:noFill/>
        </p:spPr>
        <p:txBody>
          <a:bodyPr wrap="square" rtlCol="0">
            <a:spAutoFit/>
          </a:bodyPr>
          <a:lstStyle/>
          <a:p>
            <a:r>
              <a:rPr lang="es-MX" dirty="0"/>
              <a:t>Catéter VYGON</a:t>
            </a:r>
          </a:p>
        </p:txBody>
      </p:sp>
      <p:pic>
        <p:nvPicPr>
          <p:cNvPr id="5" name="Imagen 4">
            <a:extLst>
              <a:ext uri="{FF2B5EF4-FFF2-40B4-BE49-F238E27FC236}">
                <a16:creationId xmlns:a16="http://schemas.microsoft.com/office/drawing/2014/main" id="{BCEC6523-3CA9-4BE3-9BF3-011AD83E198B}"/>
              </a:ext>
            </a:extLst>
          </p:cNvPr>
          <p:cNvPicPr>
            <a:picLocks noChangeAspect="1"/>
          </p:cNvPicPr>
          <p:nvPr/>
        </p:nvPicPr>
        <p:blipFill>
          <a:blip r:embed="rId3"/>
          <a:stretch>
            <a:fillRect/>
          </a:stretch>
        </p:blipFill>
        <p:spPr>
          <a:xfrm>
            <a:off x="7530352" y="301131"/>
            <a:ext cx="2472622" cy="1626228"/>
          </a:xfrm>
          <a:prstGeom prst="rect">
            <a:avLst/>
          </a:prstGeom>
        </p:spPr>
      </p:pic>
      <p:sp>
        <p:nvSpPr>
          <p:cNvPr id="6" name="CuadroTexto 5">
            <a:extLst>
              <a:ext uri="{FF2B5EF4-FFF2-40B4-BE49-F238E27FC236}">
                <a16:creationId xmlns:a16="http://schemas.microsoft.com/office/drawing/2014/main" id="{6CDC52C1-48B4-46F9-A2D0-2A09A9303B1A}"/>
              </a:ext>
            </a:extLst>
          </p:cNvPr>
          <p:cNvSpPr txBox="1"/>
          <p:nvPr/>
        </p:nvSpPr>
        <p:spPr>
          <a:xfrm>
            <a:off x="8021774" y="1818509"/>
            <a:ext cx="1981200" cy="646331"/>
          </a:xfrm>
          <a:prstGeom prst="rect">
            <a:avLst/>
          </a:prstGeom>
          <a:noFill/>
        </p:spPr>
        <p:txBody>
          <a:bodyPr wrap="square" rtlCol="0">
            <a:spAutoFit/>
          </a:bodyPr>
          <a:lstStyle/>
          <a:p>
            <a:r>
              <a:rPr lang="es-MX" dirty="0"/>
              <a:t>Transductor de presión invasiva</a:t>
            </a:r>
          </a:p>
        </p:txBody>
      </p:sp>
      <p:pic>
        <p:nvPicPr>
          <p:cNvPr id="7" name="Imagen 6">
            <a:extLst>
              <a:ext uri="{FF2B5EF4-FFF2-40B4-BE49-F238E27FC236}">
                <a16:creationId xmlns:a16="http://schemas.microsoft.com/office/drawing/2014/main" id="{E41C7D32-6824-41E5-9075-7F2281DB1146}"/>
              </a:ext>
            </a:extLst>
          </p:cNvPr>
          <p:cNvPicPr>
            <a:picLocks noChangeAspect="1"/>
          </p:cNvPicPr>
          <p:nvPr/>
        </p:nvPicPr>
        <p:blipFill>
          <a:blip r:embed="rId4"/>
          <a:stretch>
            <a:fillRect/>
          </a:stretch>
        </p:blipFill>
        <p:spPr>
          <a:xfrm>
            <a:off x="3470983" y="2642563"/>
            <a:ext cx="3102412" cy="2365330"/>
          </a:xfrm>
          <a:prstGeom prst="rect">
            <a:avLst/>
          </a:prstGeom>
        </p:spPr>
      </p:pic>
      <p:sp>
        <p:nvSpPr>
          <p:cNvPr id="8" name="CuadroTexto 7">
            <a:extLst>
              <a:ext uri="{FF2B5EF4-FFF2-40B4-BE49-F238E27FC236}">
                <a16:creationId xmlns:a16="http://schemas.microsoft.com/office/drawing/2014/main" id="{3777B8D2-0712-4AC6-9341-C44E7AC70C66}"/>
              </a:ext>
            </a:extLst>
          </p:cNvPr>
          <p:cNvSpPr txBox="1"/>
          <p:nvPr/>
        </p:nvSpPr>
        <p:spPr>
          <a:xfrm>
            <a:off x="3948135" y="5092167"/>
            <a:ext cx="2314531" cy="646331"/>
          </a:xfrm>
          <a:prstGeom prst="rect">
            <a:avLst/>
          </a:prstGeom>
          <a:noFill/>
        </p:spPr>
        <p:txBody>
          <a:bodyPr wrap="square" rtlCol="0">
            <a:spAutoFit/>
          </a:bodyPr>
          <a:lstStyle/>
          <a:p>
            <a:r>
              <a:rPr lang="es-MX" dirty="0"/>
              <a:t>Sol Salina 0.9% + 1250 UI de heparina</a:t>
            </a:r>
          </a:p>
        </p:txBody>
      </p:sp>
      <p:pic>
        <p:nvPicPr>
          <p:cNvPr id="10" name="Imagen 9">
            <a:extLst>
              <a:ext uri="{FF2B5EF4-FFF2-40B4-BE49-F238E27FC236}">
                <a16:creationId xmlns:a16="http://schemas.microsoft.com/office/drawing/2014/main" id="{EEEF2EA8-AFB2-479C-AE27-2D535D6BD75B}"/>
              </a:ext>
            </a:extLst>
          </p:cNvPr>
          <p:cNvPicPr>
            <a:picLocks noChangeAspect="1"/>
          </p:cNvPicPr>
          <p:nvPr/>
        </p:nvPicPr>
        <p:blipFill rotWithShape="1">
          <a:blip r:embed="rId5"/>
          <a:srcRect l="7777" t="18333" r="45741" b="16521"/>
          <a:stretch/>
        </p:blipFill>
        <p:spPr>
          <a:xfrm>
            <a:off x="7418524" y="2382273"/>
            <a:ext cx="3187699" cy="3033059"/>
          </a:xfrm>
          <a:prstGeom prst="rect">
            <a:avLst/>
          </a:prstGeom>
        </p:spPr>
      </p:pic>
      <p:sp>
        <p:nvSpPr>
          <p:cNvPr id="11" name="CuadroTexto 10">
            <a:extLst>
              <a:ext uri="{FF2B5EF4-FFF2-40B4-BE49-F238E27FC236}">
                <a16:creationId xmlns:a16="http://schemas.microsoft.com/office/drawing/2014/main" id="{63D5AB80-C43F-4A62-A50A-62BDFED547BB}"/>
              </a:ext>
            </a:extLst>
          </p:cNvPr>
          <p:cNvSpPr txBox="1"/>
          <p:nvPr/>
        </p:nvSpPr>
        <p:spPr>
          <a:xfrm>
            <a:off x="8291692" y="5355688"/>
            <a:ext cx="2314531" cy="369332"/>
          </a:xfrm>
          <a:prstGeom prst="rect">
            <a:avLst/>
          </a:prstGeom>
          <a:noFill/>
        </p:spPr>
        <p:txBody>
          <a:bodyPr wrap="square" rtlCol="0">
            <a:spAutoFit/>
          </a:bodyPr>
          <a:lstStyle/>
          <a:p>
            <a:r>
              <a:rPr lang="es-MX" dirty="0"/>
              <a:t>Bolsa de presión</a:t>
            </a:r>
          </a:p>
        </p:txBody>
      </p:sp>
    </p:spTree>
    <p:extLst>
      <p:ext uri="{BB962C8B-B14F-4D97-AF65-F5344CB8AC3E}">
        <p14:creationId xmlns:p14="http://schemas.microsoft.com/office/powerpoint/2010/main" val="2267156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F67A0A-9B97-4B89-9866-D21859674063}"/>
              </a:ext>
            </a:extLst>
          </p:cNvPr>
          <p:cNvSpPr>
            <a:spLocks noGrp="1"/>
          </p:cNvSpPr>
          <p:nvPr>
            <p:ph type="title"/>
          </p:nvPr>
        </p:nvSpPr>
        <p:spPr/>
        <p:txBody>
          <a:bodyPr/>
          <a:lstStyle/>
          <a:p>
            <a:r>
              <a:rPr lang="es-MX" dirty="0"/>
              <a:t>Instalación de catéter por técnica de </a:t>
            </a:r>
            <a:r>
              <a:rPr lang="es-MX" dirty="0" err="1"/>
              <a:t>Seldinger</a:t>
            </a:r>
            <a:endParaRPr lang="es-MX" dirty="0"/>
          </a:p>
        </p:txBody>
      </p:sp>
      <p:pic>
        <p:nvPicPr>
          <p:cNvPr id="3" name="Imagen 2">
            <a:extLst>
              <a:ext uri="{FF2B5EF4-FFF2-40B4-BE49-F238E27FC236}">
                <a16:creationId xmlns:a16="http://schemas.microsoft.com/office/drawing/2014/main" id="{B1814F4F-90CC-46AA-8DE7-543715E95907}"/>
              </a:ext>
            </a:extLst>
          </p:cNvPr>
          <p:cNvPicPr>
            <a:picLocks noChangeAspect="1"/>
          </p:cNvPicPr>
          <p:nvPr/>
        </p:nvPicPr>
        <p:blipFill rotWithShape="1">
          <a:blip r:embed="rId2"/>
          <a:srcRect t="26470" r="1072" b="10196"/>
          <a:stretch/>
        </p:blipFill>
        <p:spPr>
          <a:xfrm>
            <a:off x="3617259" y="927847"/>
            <a:ext cx="7904963" cy="4343400"/>
          </a:xfrm>
          <a:prstGeom prst="rect">
            <a:avLst/>
          </a:prstGeom>
        </p:spPr>
      </p:pic>
      <p:sp>
        <p:nvSpPr>
          <p:cNvPr id="4" name="CuadroTexto 3">
            <a:extLst>
              <a:ext uri="{FF2B5EF4-FFF2-40B4-BE49-F238E27FC236}">
                <a16:creationId xmlns:a16="http://schemas.microsoft.com/office/drawing/2014/main" id="{9F6A149D-531D-4F38-84BB-728B7E132819}"/>
              </a:ext>
            </a:extLst>
          </p:cNvPr>
          <p:cNvSpPr txBox="1"/>
          <p:nvPr/>
        </p:nvSpPr>
        <p:spPr>
          <a:xfrm>
            <a:off x="3969290" y="5575299"/>
            <a:ext cx="7200900" cy="646331"/>
          </a:xfrm>
          <a:prstGeom prst="rect">
            <a:avLst/>
          </a:prstGeom>
          <a:noFill/>
        </p:spPr>
        <p:txBody>
          <a:bodyPr wrap="square" rtlCol="0">
            <a:spAutoFit/>
          </a:bodyPr>
          <a:lstStyle/>
          <a:p>
            <a:r>
              <a:rPr lang="es-ES" dirty="0"/>
              <a:t>La arteria radial ya que posee circulación colateral a través del arco palmar con la arteria cubital, es de fácil acceso y tiene menos complicaciones</a:t>
            </a:r>
            <a:endParaRPr lang="es-MX" dirty="0"/>
          </a:p>
        </p:txBody>
      </p:sp>
    </p:spTree>
    <p:extLst>
      <p:ext uri="{BB962C8B-B14F-4D97-AF65-F5344CB8AC3E}">
        <p14:creationId xmlns:p14="http://schemas.microsoft.com/office/powerpoint/2010/main" val="1756046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D0F52A-1815-4314-8698-71F44FDD75DE}"/>
              </a:ext>
            </a:extLst>
          </p:cNvPr>
          <p:cNvSpPr>
            <a:spLocks noGrp="1"/>
          </p:cNvSpPr>
          <p:nvPr>
            <p:ph type="title"/>
          </p:nvPr>
        </p:nvSpPr>
        <p:spPr/>
        <p:txBody>
          <a:bodyPr/>
          <a:lstStyle/>
          <a:p>
            <a:r>
              <a:rPr lang="es-MX" dirty="0"/>
              <a:t>Valoración de onda/ curva de presión arterial</a:t>
            </a:r>
          </a:p>
        </p:txBody>
      </p:sp>
      <p:pic>
        <p:nvPicPr>
          <p:cNvPr id="3" name="Imagen 2">
            <a:extLst>
              <a:ext uri="{FF2B5EF4-FFF2-40B4-BE49-F238E27FC236}">
                <a16:creationId xmlns:a16="http://schemas.microsoft.com/office/drawing/2014/main" id="{13301DF1-01BD-48DD-9406-C35FA8AFA160}"/>
              </a:ext>
            </a:extLst>
          </p:cNvPr>
          <p:cNvPicPr>
            <a:picLocks noChangeAspect="1"/>
          </p:cNvPicPr>
          <p:nvPr/>
        </p:nvPicPr>
        <p:blipFill rotWithShape="1">
          <a:blip r:embed="rId2"/>
          <a:srcRect l="8522" t="16931" r="3696" b="12634"/>
          <a:stretch/>
        </p:blipFill>
        <p:spPr>
          <a:xfrm>
            <a:off x="3883212" y="1003607"/>
            <a:ext cx="7155849" cy="4638536"/>
          </a:xfrm>
          <a:prstGeom prst="rect">
            <a:avLst/>
          </a:prstGeom>
        </p:spPr>
      </p:pic>
    </p:spTree>
    <p:extLst>
      <p:ext uri="{BB962C8B-B14F-4D97-AF65-F5344CB8AC3E}">
        <p14:creationId xmlns:p14="http://schemas.microsoft.com/office/powerpoint/2010/main" val="62804183"/>
      </p:ext>
    </p:extLst>
  </p:cSld>
  <p:clrMapOvr>
    <a:masterClrMapping/>
  </p:clrMapOvr>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TM03090434[[fn=Letras en madera]]</Template>
  <TotalTime>478</TotalTime>
  <Words>2018</Words>
  <Application>Microsoft Office PowerPoint</Application>
  <PresentationFormat>Panorámica</PresentationFormat>
  <Paragraphs>180</Paragraphs>
  <Slides>38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Arial</vt:lpstr>
      <vt:lpstr>Corbel</vt:lpstr>
      <vt:lpstr>Georgia</vt:lpstr>
      <vt:lpstr>inherit</vt:lpstr>
      <vt:lpstr>Montserrat</vt:lpstr>
      <vt:lpstr>Times New Roman</vt:lpstr>
      <vt:lpstr>Wingdings 2</vt:lpstr>
      <vt:lpstr>Marco</vt:lpstr>
      <vt:lpstr>Cuidados de enfermería en el monitoreo invasivo</vt:lpstr>
      <vt:lpstr>Introducción </vt:lpstr>
      <vt:lpstr>Presentación de PowerPoint</vt:lpstr>
      <vt:lpstr>Presentación de PowerPoint</vt:lpstr>
      <vt:lpstr>Presión arterial Invasiva</vt:lpstr>
      <vt:lpstr>Test de ALLEN</vt:lpstr>
      <vt:lpstr>Montaje y preparación</vt:lpstr>
      <vt:lpstr>Instalación de catéter por técnica de Seldinger</vt:lpstr>
      <vt:lpstr>Valoración de onda/ curva de presión arterial</vt:lpstr>
      <vt:lpstr>Presentación de PowerPoint</vt:lpstr>
      <vt:lpstr>VPP</vt:lpstr>
      <vt:lpstr>Cuidados específicos de enfermería </vt:lpstr>
      <vt:lpstr>PVC</vt:lpstr>
      <vt:lpstr>PVC</vt:lpstr>
      <vt:lpstr>Presentación de PowerPoint</vt:lpstr>
      <vt:lpstr>Monitor EDWARDS EV 1000</vt:lpstr>
      <vt:lpstr>EV1000</vt:lpstr>
      <vt:lpstr>Parámetros</vt:lpstr>
      <vt:lpstr>Presentación de PowerPoint</vt:lpstr>
      <vt:lpstr>VIGILEO</vt:lpstr>
      <vt:lpstr>Presentación de PowerPoint</vt:lpstr>
      <vt:lpstr>Ventajas </vt:lpstr>
      <vt:lpstr>PAPEL DE ENFERMERIA </vt:lpstr>
      <vt:lpstr>Swan ganz</vt:lpstr>
      <vt:lpstr>Resumen</vt:lpstr>
      <vt:lpstr>Presentación de PowerPoint</vt:lpstr>
      <vt:lpstr>Presentación de PowerPoint</vt:lpstr>
      <vt:lpstr>Montaje</vt:lpstr>
      <vt:lpstr>Curvas y presiones</vt:lpstr>
      <vt:lpstr>Presentación de PowerPoint</vt:lpstr>
      <vt:lpstr>Presentación de PowerPoint</vt:lpstr>
      <vt:lpstr>Presentación de PowerPoint</vt:lpstr>
      <vt:lpstr>Cuidados</vt:lpstr>
      <vt:lpstr>Taller hemodinámico</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Cuidados de enfermería en el monitoreo invasivo</dc:title>
  <dc:creator>Mois</dc:creator>
  <cp:lastModifiedBy>LUZ JANETH MAGAÑA LOPEZ</cp:lastModifiedBy>
  <cp:revision>3</cp:revision>
  <dcterms:created xsi:type="dcterms:W3CDTF">2021-09-28T00:29:50Z</dcterms:created>
  <dcterms:modified xsi:type="dcterms:W3CDTF">2021-09-28T19:11:10Z</dcterms:modified>
</cp:coreProperties>
</file>